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4" r:id="rId2"/>
    <p:sldId id="283" r:id="rId3"/>
    <p:sldId id="284" r:id="rId4"/>
    <p:sldId id="265" r:id="rId5"/>
    <p:sldId id="281" r:id="rId6"/>
    <p:sldId id="285" r:id="rId7"/>
    <p:sldId id="276" r:id="rId8"/>
    <p:sldId id="267" r:id="rId9"/>
    <p:sldId id="270" r:id="rId10"/>
    <p:sldId id="271" r:id="rId11"/>
    <p:sldId id="294" r:id="rId12"/>
    <p:sldId id="293" r:id="rId13"/>
    <p:sldId id="297" r:id="rId14"/>
    <p:sldId id="292" r:id="rId15"/>
    <p:sldId id="274" r:id="rId16"/>
    <p:sldId id="287" r:id="rId17"/>
    <p:sldId id="288" r:id="rId18"/>
    <p:sldId id="289" r:id="rId19"/>
    <p:sldId id="299" r:id="rId20"/>
    <p:sldId id="290" r:id="rId21"/>
    <p:sldId id="298" r:id="rId22"/>
    <p:sldId id="291" r:id="rId23"/>
    <p:sldId id="282" r:id="rId24"/>
    <p:sldId id="275" r:id="rId25"/>
    <p:sldId id="295" r:id="rId26"/>
    <p:sldId id="296" r:id="rId2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A638"/>
    <a:srgbClr val="9C2D2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7548" autoAdjust="0"/>
  </p:normalViewPr>
  <p:slideViewPr>
    <p:cSldViewPr>
      <p:cViewPr varScale="1">
        <p:scale>
          <a:sx n="79" d="100"/>
          <a:sy n="79" d="100"/>
        </p:scale>
        <p:origin x="1598"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1316946163106501E-2"/>
          <c:y val="0.2024380030990843"/>
          <c:w val="0.44755350914368969"/>
          <c:h val="0.75241246141867313"/>
        </c:manualLayout>
      </c:layout>
      <c:pieChart>
        <c:varyColors val="1"/>
        <c:ser>
          <c:idx val="0"/>
          <c:order val="0"/>
          <c:tx>
            <c:v>Contents of Wine</c:v>
          </c:tx>
          <c:explosion val="24"/>
          <c:dPt>
            <c:idx val="0"/>
            <c:bubble3D val="0"/>
            <c:explosion val="28"/>
            <c:extLst>
              <c:ext xmlns:c16="http://schemas.microsoft.com/office/drawing/2014/chart" uri="{C3380CC4-5D6E-409C-BE32-E72D297353CC}">
                <c16:uniqueId val="{00000000-43AD-41F6-94E2-BB86BA266B51}"/>
              </c:ext>
            </c:extLst>
          </c:dPt>
          <c:cat>
            <c:strRef>
              <c:f>Tabelle1!$B$1:$B$6</c:f>
              <c:strCache>
                <c:ptCount val="6"/>
                <c:pt idx="0">
                  <c:v>Water</c:v>
                </c:pt>
                <c:pt idx="1">
                  <c:v>Ethanol</c:v>
                </c:pt>
                <c:pt idx="2">
                  <c:v>Glycerol</c:v>
                </c:pt>
                <c:pt idx="3">
                  <c:v>Organic Acids</c:v>
                </c:pt>
                <c:pt idx="4">
                  <c:v>Tannins &amp; Phenolics</c:v>
                </c:pt>
                <c:pt idx="5">
                  <c:v>Other Compounds (Sugar, Minerals, Sulfides, Alcohols)</c:v>
                </c:pt>
              </c:strCache>
            </c:strRef>
          </c:cat>
          <c:val>
            <c:numRef>
              <c:f>Tabelle1!$A$1:$A$6</c:f>
              <c:numCache>
                <c:formatCode>General</c:formatCode>
                <c:ptCount val="6"/>
                <c:pt idx="0">
                  <c:v>86</c:v>
                </c:pt>
                <c:pt idx="1">
                  <c:v>12</c:v>
                </c:pt>
                <c:pt idx="2">
                  <c:v>1</c:v>
                </c:pt>
                <c:pt idx="3">
                  <c:v>0.4</c:v>
                </c:pt>
                <c:pt idx="4">
                  <c:v>0.1</c:v>
                </c:pt>
                <c:pt idx="5">
                  <c:v>0.5</c:v>
                </c:pt>
              </c:numCache>
            </c:numRef>
          </c:val>
          <c:extLst>
            <c:ext xmlns:c16="http://schemas.microsoft.com/office/drawing/2014/chart" uri="{C3380CC4-5D6E-409C-BE32-E72D297353CC}">
              <c16:uniqueId val="{00000001-43AD-41F6-94E2-BB86BA266B51}"/>
            </c:ext>
          </c:extLst>
        </c:ser>
        <c:dLbls>
          <c:showLegendKey val="0"/>
          <c:showVal val="0"/>
          <c:showCatName val="0"/>
          <c:showSerName val="0"/>
          <c:showPercent val="0"/>
          <c:showBubbleSize val="0"/>
          <c:showLeaderLines val="1"/>
        </c:dLbls>
        <c:firstSliceAng val="0"/>
      </c:pieChart>
    </c:plotArea>
    <c:legend>
      <c:legendPos val="r"/>
      <c:legendEntry>
        <c:idx val="0"/>
        <c:txPr>
          <a:bodyPr/>
          <a:lstStyle/>
          <a:p>
            <a:pPr>
              <a:spcBef>
                <a:spcPts val="0"/>
              </a:spcBef>
              <a:defRPr sz="1800"/>
            </a:pPr>
            <a:endParaRPr lang="en-US"/>
          </a:p>
        </c:txPr>
      </c:legendEntry>
      <c:legendEntry>
        <c:idx val="1"/>
        <c:txPr>
          <a:bodyPr/>
          <a:lstStyle/>
          <a:p>
            <a:pPr>
              <a:spcBef>
                <a:spcPts val="0"/>
              </a:spcBef>
              <a:defRPr sz="2000"/>
            </a:pPr>
            <a:endParaRPr lang="en-US"/>
          </a:p>
        </c:txPr>
      </c:legendEntry>
      <c:legendEntry>
        <c:idx val="2"/>
        <c:txPr>
          <a:bodyPr/>
          <a:lstStyle/>
          <a:p>
            <a:pPr>
              <a:spcBef>
                <a:spcPts val="0"/>
              </a:spcBef>
              <a:defRPr sz="2000"/>
            </a:pPr>
            <a:endParaRPr lang="en-US"/>
          </a:p>
        </c:txPr>
      </c:legendEntry>
      <c:legendEntry>
        <c:idx val="3"/>
        <c:txPr>
          <a:bodyPr/>
          <a:lstStyle/>
          <a:p>
            <a:pPr>
              <a:spcBef>
                <a:spcPts val="0"/>
              </a:spcBef>
              <a:defRPr sz="2000"/>
            </a:pPr>
            <a:endParaRPr lang="en-US"/>
          </a:p>
        </c:txPr>
      </c:legendEntry>
      <c:legendEntry>
        <c:idx val="4"/>
        <c:txPr>
          <a:bodyPr/>
          <a:lstStyle/>
          <a:p>
            <a:pPr>
              <a:spcBef>
                <a:spcPts val="0"/>
              </a:spcBef>
              <a:defRPr sz="2000"/>
            </a:pPr>
            <a:endParaRPr lang="en-US"/>
          </a:p>
        </c:txPr>
      </c:legendEntry>
      <c:legendEntry>
        <c:idx val="5"/>
        <c:txPr>
          <a:bodyPr/>
          <a:lstStyle/>
          <a:p>
            <a:pPr>
              <a:spcBef>
                <a:spcPts val="0"/>
              </a:spcBef>
              <a:defRPr sz="2000"/>
            </a:pPr>
            <a:endParaRPr lang="en-US"/>
          </a:p>
        </c:txPr>
      </c:legendEntry>
      <c:layout>
        <c:manualLayout>
          <c:xMode val="edge"/>
          <c:yMode val="edge"/>
          <c:x val="0.47267186593438631"/>
          <c:y val="0.18808333526062454"/>
          <c:w val="0.52080970139527794"/>
          <c:h val="0.79903424451604499"/>
        </c:manualLayout>
      </c:layout>
      <c:overlay val="0"/>
      <c:txPr>
        <a:bodyPr/>
        <a:lstStyle/>
        <a:p>
          <a:pPr>
            <a:spcBef>
              <a:spcPts val="0"/>
            </a:spcBef>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1316946163106501E-2"/>
          <c:y val="0.2024380030990843"/>
          <c:w val="0.44755350914368969"/>
          <c:h val="0.75241246141867313"/>
        </c:manualLayout>
      </c:layout>
      <c:pieChart>
        <c:varyColors val="1"/>
        <c:ser>
          <c:idx val="0"/>
          <c:order val="0"/>
          <c:tx>
            <c:v>Contents of Wine</c:v>
          </c:tx>
          <c:explosion val="24"/>
          <c:dPt>
            <c:idx val="0"/>
            <c:bubble3D val="0"/>
            <c:explosion val="28"/>
            <c:extLst>
              <c:ext xmlns:c16="http://schemas.microsoft.com/office/drawing/2014/chart" uri="{C3380CC4-5D6E-409C-BE32-E72D297353CC}">
                <c16:uniqueId val="{00000000-43AD-41F6-94E2-BB86BA266B51}"/>
              </c:ext>
            </c:extLst>
          </c:dPt>
          <c:cat>
            <c:strRef>
              <c:f>Tabelle1!$B$1:$B$6</c:f>
              <c:strCache>
                <c:ptCount val="6"/>
                <c:pt idx="0">
                  <c:v>Water</c:v>
                </c:pt>
                <c:pt idx="1">
                  <c:v>Ethanol</c:v>
                </c:pt>
                <c:pt idx="2">
                  <c:v>Glycerol</c:v>
                </c:pt>
                <c:pt idx="3">
                  <c:v>Organic Acids</c:v>
                </c:pt>
                <c:pt idx="4">
                  <c:v>Tannins &amp; Phenolics</c:v>
                </c:pt>
                <c:pt idx="5">
                  <c:v>Other Compounds (Sugar, Minerals, Sulfides, Alcohols)</c:v>
                </c:pt>
              </c:strCache>
            </c:strRef>
          </c:cat>
          <c:val>
            <c:numRef>
              <c:f>Tabelle1!$A$1:$A$6</c:f>
              <c:numCache>
                <c:formatCode>General</c:formatCode>
                <c:ptCount val="6"/>
                <c:pt idx="0">
                  <c:v>86</c:v>
                </c:pt>
                <c:pt idx="1">
                  <c:v>12</c:v>
                </c:pt>
                <c:pt idx="2">
                  <c:v>1</c:v>
                </c:pt>
                <c:pt idx="3">
                  <c:v>0.4</c:v>
                </c:pt>
                <c:pt idx="4">
                  <c:v>0.1</c:v>
                </c:pt>
                <c:pt idx="5">
                  <c:v>0.5</c:v>
                </c:pt>
              </c:numCache>
            </c:numRef>
          </c:val>
          <c:extLst>
            <c:ext xmlns:c16="http://schemas.microsoft.com/office/drawing/2014/chart" uri="{C3380CC4-5D6E-409C-BE32-E72D297353CC}">
              <c16:uniqueId val="{00000001-43AD-41F6-94E2-BB86BA266B51}"/>
            </c:ext>
          </c:extLst>
        </c:ser>
        <c:dLbls>
          <c:showLegendKey val="0"/>
          <c:showVal val="0"/>
          <c:showCatName val="0"/>
          <c:showSerName val="0"/>
          <c:showPercent val="0"/>
          <c:showBubbleSize val="0"/>
          <c:showLeaderLines val="1"/>
        </c:dLbls>
        <c:firstSliceAng val="0"/>
      </c:pieChart>
    </c:plotArea>
    <c:legend>
      <c:legendPos val="r"/>
      <c:legendEntry>
        <c:idx val="0"/>
        <c:txPr>
          <a:bodyPr/>
          <a:lstStyle/>
          <a:p>
            <a:pPr>
              <a:spcBef>
                <a:spcPts val="0"/>
              </a:spcBef>
              <a:defRPr sz="1800"/>
            </a:pPr>
            <a:endParaRPr lang="en-US"/>
          </a:p>
        </c:txPr>
      </c:legendEntry>
      <c:legendEntry>
        <c:idx val="1"/>
        <c:txPr>
          <a:bodyPr/>
          <a:lstStyle/>
          <a:p>
            <a:pPr>
              <a:spcBef>
                <a:spcPts val="0"/>
              </a:spcBef>
              <a:defRPr sz="2000"/>
            </a:pPr>
            <a:endParaRPr lang="en-US"/>
          </a:p>
        </c:txPr>
      </c:legendEntry>
      <c:legendEntry>
        <c:idx val="2"/>
        <c:txPr>
          <a:bodyPr/>
          <a:lstStyle/>
          <a:p>
            <a:pPr>
              <a:spcBef>
                <a:spcPts val="0"/>
              </a:spcBef>
              <a:defRPr sz="2000"/>
            </a:pPr>
            <a:endParaRPr lang="en-US"/>
          </a:p>
        </c:txPr>
      </c:legendEntry>
      <c:legendEntry>
        <c:idx val="3"/>
        <c:txPr>
          <a:bodyPr/>
          <a:lstStyle/>
          <a:p>
            <a:pPr>
              <a:spcBef>
                <a:spcPts val="0"/>
              </a:spcBef>
              <a:defRPr sz="2000"/>
            </a:pPr>
            <a:endParaRPr lang="en-US"/>
          </a:p>
        </c:txPr>
      </c:legendEntry>
      <c:legendEntry>
        <c:idx val="4"/>
        <c:txPr>
          <a:bodyPr/>
          <a:lstStyle/>
          <a:p>
            <a:pPr>
              <a:spcBef>
                <a:spcPts val="0"/>
              </a:spcBef>
              <a:defRPr sz="2000"/>
            </a:pPr>
            <a:endParaRPr lang="en-US"/>
          </a:p>
        </c:txPr>
      </c:legendEntry>
      <c:legendEntry>
        <c:idx val="5"/>
        <c:txPr>
          <a:bodyPr/>
          <a:lstStyle/>
          <a:p>
            <a:pPr>
              <a:spcBef>
                <a:spcPts val="0"/>
              </a:spcBef>
              <a:defRPr sz="2000"/>
            </a:pPr>
            <a:endParaRPr lang="en-US"/>
          </a:p>
        </c:txPr>
      </c:legendEntry>
      <c:layout>
        <c:manualLayout>
          <c:xMode val="edge"/>
          <c:yMode val="edge"/>
          <c:x val="0.47267186593438631"/>
          <c:y val="0.18808333526062454"/>
          <c:w val="0.52080970139527794"/>
          <c:h val="0.79903424451604499"/>
        </c:manualLayout>
      </c:layout>
      <c:overlay val="0"/>
      <c:txPr>
        <a:bodyPr/>
        <a:lstStyle/>
        <a:p>
          <a:pPr>
            <a:spcBef>
              <a:spcPts val="0"/>
            </a:spcBef>
            <a:defRPr/>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753DF-86DA-4105-9BD0-062C8F4FEB4D}" type="datetimeFigureOut">
              <a:rPr lang="en-GB" smtClean="0"/>
              <a:t>16/02/2023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58BE7-2F50-4E43-B707-31C431DDD364}" type="slidenum">
              <a:rPr lang="en-GB" smtClean="0"/>
              <a:t>‹#›</a:t>
            </a:fld>
            <a:endParaRPr lang="en-GB"/>
          </a:p>
        </p:txBody>
      </p:sp>
    </p:spTree>
    <p:extLst>
      <p:ext uri="{BB962C8B-B14F-4D97-AF65-F5344CB8AC3E}">
        <p14:creationId xmlns:p14="http://schemas.microsoft.com/office/powerpoint/2010/main" val="1998299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err="1"/>
              <a:t>Hej</a:t>
            </a:r>
            <a:r>
              <a:rPr lang="en-US" dirty="0"/>
              <a:t>, Today I will give a seminar on spectroscopy. We will have a look at different wines. We will try to find out which wine is better solely from spectroscopic methods. Without drinking or tasting it. </a:t>
            </a:r>
          </a:p>
          <a:p>
            <a:r>
              <a:rPr lang="en-US" dirty="0"/>
              <a:t>For this We will have a very short look into, what we expect to see in wine and than I will introduce the spectroscopic methods which we can use to gain information about the wine. </a:t>
            </a:r>
          </a:p>
          <a:p>
            <a:r>
              <a:rPr lang="en-US" dirty="0"/>
              <a:t>I will than give you all the measured spectra of 3 different wines and it is your task to decide </a:t>
            </a:r>
          </a:p>
          <a:p>
            <a:r>
              <a:rPr lang="en-US" dirty="0"/>
              <a:t>1. which spectroscopic method is appropriate to answer which question</a:t>
            </a:r>
          </a:p>
          <a:p>
            <a:r>
              <a:rPr lang="en-US" dirty="0"/>
              <a:t>2. </a:t>
            </a:r>
            <a:r>
              <a:rPr lang="en-US" dirty="0" err="1"/>
              <a:t>Analyse</a:t>
            </a:r>
            <a:r>
              <a:rPr lang="en-US" dirty="0"/>
              <a:t>  and compare the spectra </a:t>
            </a:r>
          </a:p>
          <a:p>
            <a:r>
              <a:rPr lang="en-US" dirty="0"/>
              <a:t>3. Prepare a short , 1 slide presentation of a short summery of your findings.</a:t>
            </a:r>
          </a:p>
        </p:txBody>
      </p:sp>
      <p:sp>
        <p:nvSpPr>
          <p:cNvPr id="4" name="Foliennummernplatzhalter 3"/>
          <p:cNvSpPr>
            <a:spLocks noGrp="1"/>
          </p:cNvSpPr>
          <p:nvPr>
            <p:ph type="sldNum" sz="quarter" idx="5"/>
          </p:nvPr>
        </p:nvSpPr>
        <p:spPr/>
        <p:txBody>
          <a:bodyPr/>
          <a:lstStyle/>
          <a:p>
            <a:fld id="{ECC58BE7-2F50-4E43-B707-31C431DDD364}" type="slidenum">
              <a:rPr lang="en-GB" smtClean="0"/>
              <a:t>1</a:t>
            </a:fld>
            <a:endParaRPr lang="en-GB"/>
          </a:p>
        </p:txBody>
      </p:sp>
    </p:spTree>
    <p:extLst>
      <p:ext uri="{BB962C8B-B14F-4D97-AF65-F5344CB8AC3E}">
        <p14:creationId xmlns:p14="http://schemas.microsoft.com/office/powerpoint/2010/main" val="700332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X-ray fluorescence.  May be quite far from what you have previously encountered. But fortunately XRF is a pretty straight forward method, which is one of the easier methods to analyse. </a:t>
            </a:r>
          </a:p>
          <a:p>
            <a:r>
              <a:rPr lang="sv-SE" dirty="0"/>
              <a:t>What is happening in XRF. </a:t>
            </a:r>
          </a:p>
          <a:p>
            <a:r>
              <a:rPr lang="sv-SE" dirty="0"/>
              <a:t>Add that you alsways see Kalpha and Kbeta. In welchem Bereich liegen Kalpha und Kbeta? Wie sind die Intensitätsverhältnisse zwischen Kalpha und Kbeta. In welchem Bereich liegen die L linien?</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16</a:t>
            </a:fld>
            <a:endParaRPr lang="en-GB"/>
          </a:p>
        </p:txBody>
      </p:sp>
    </p:spTree>
    <p:extLst>
      <p:ext uri="{BB962C8B-B14F-4D97-AF65-F5344CB8AC3E}">
        <p14:creationId xmlns:p14="http://schemas.microsoft.com/office/powerpoint/2010/main" val="551883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X-ray fluorescence.  May be quite far from what you have previously encountered. But fortunately XRF is a pretty straight forward method, which is one of the easier methods to analyse. </a:t>
            </a:r>
          </a:p>
          <a:p>
            <a:r>
              <a:rPr lang="sv-SE" dirty="0"/>
              <a:t>What is happening in XRF. </a:t>
            </a:r>
          </a:p>
          <a:p>
            <a:r>
              <a:rPr lang="sv-SE" dirty="0"/>
              <a:t>Add that you alsways see Kalpha and Kbeta. In welchem Bereich liegen Kalpha und Kbeta? Wie sind die Intensitätsverhältnisse zwischen Kalpha und Kbeta. In welchem Bereich liegen die L linien?</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17</a:t>
            </a:fld>
            <a:endParaRPr lang="en-GB"/>
          </a:p>
        </p:txBody>
      </p:sp>
    </p:spTree>
    <p:extLst>
      <p:ext uri="{BB962C8B-B14F-4D97-AF65-F5344CB8AC3E}">
        <p14:creationId xmlns:p14="http://schemas.microsoft.com/office/powerpoint/2010/main" val="472599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X-ray fluorescence.  May be quite far from what you have previously encountered. But fortunately XRF is a pretty straight forward method, which is one of the easier methods to analyse. </a:t>
            </a:r>
          </a:p>
          <a:p>
            <a:r>
              <a:rPr lang="sv-SE" dirty="0"/>
              <a:t>What is happening in XRF. </a:t>
            </a:r>
          </a:p>
          <a:p>
            <a:r>
              <a:rPr lang="sv-SE" dirty="0"/>
              <a:t>Add that you alsways see Kalpha and Kbeta. In welchem Bereich liegen Kalpha und Kbeta? Wie sind die Intensitätsverhältnisse zwischen Kalpha und Kbeta. In welchem Bereich liegen die L linien?</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18</a:t>
            </a:fld>
            <a:endParaRPr lang="en-GB"/>
          </a:p>
        </p:txBody>
      </p:sp>
    </p:spTree>
    <p:extLst>
      <p:ext uri="{BB962C8B-B14F-4D97-AF65-F5344CB8AC3E}">
        <p14:creationId xmlns:p14="http://schemas.microsoft.com/office/powerpoint/2010/main" val="2205761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X-ray fluorescence.  May be quite far from what you have previously encountered. But fortunately XRF is a pretty straight forward method, which is one of the easier methods to analyse. </a:t>
            </a:r>
          </a:p>
          <a:p>
            <a:r>
              <a:rPr lang="sv-SE" dirty="0"/>
              <a:t>What is happening in XRF. </a:t>
            </a:r>
          </a:p>
          <a:p>
            <a:r>
              <a:rPr lang="sv-SE" dirty="0"/>
              <a:t>Add that you alsways see Kalpha and Kbeta. In welchem Bereich liegen Kalpha und Kbeta? Wie sind die Intensitätsverhältnisse zwischen Kalpha und Kbeta. In welchem Bereich liegen die L linien?</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19</a:t>
            </a:fld>
            <a:endParaRPr lang="en-GB"/>
          </a:p>
        </p:txBody>
      </p:sp>
    </p:spTree>
    <p:extLst>
      <p:ext uri="{BB962C8B-B14F-4D97-AF65-F5344CB8AC3E}">
        <p14:creationId xmlns:p14="http://schemas.microsoft.com/office/powerpoint/2010/main" val="2861936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X-ray fluorescence.  May be quite far from what you have previously encountered. But fortunately XRF is a pretty straight forward method, which is one of the easier methods to analyse. </a:t>
            </a:r>
          </a:p>
          <a:p>
            <a:r>
              <a:rPr lang="sv-SE" dirty="0"/>
              <a:t>What is happening in XRF. </a:t>
            </a:r>
          </a:p>
          <a:p>
            <a:r>
              <a:rPr lang="sv-SE" dirty="0"/>
              <a:t>Add that you alsways see Kalpha and Kbeta. In welchem Bereich liegen Kalpha und Kbeta? Wie sind die Intensitätsverhältnisse zwischen Kalpha und Kbeta. In welchem Bereich liegen die L linien?</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20</a:t>
            </a:fld>
            <a:endParaRPr lang="en-GB"/>
          </a:p>
        </p:txBody>
      </p:sp>
    </p:spTree>
    <p:extLst>
      <p:ext uri="{BB962C8B-B14F-4D97-AF65-F5344CB8AC3E}">
        <p14:creationId xmlns:p14="http://schemas.microsoft.com/office/powerpoint/2010/main" val="860569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Methanol wine ’simulieren’, XRF from mineral water, create nmr spectra with more / less sugar, more/less acids?</a:t>
            </a:r>
          </a:p>
          <a:p>
            <a:endParaRPr lang="sv-SE" dirty="0"/>
          </a:p>
          <a:p>
            <a:r>
              <a:rPr lang="sv-SE" dirty="0"/>
              <a:t>Discuss which measurements techniques should be used to answer the question?</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24</a:t>
            </a:fld>
            <a:endParaRPr lang="en-GB"/>
          </a:p>
        </p:txBody>
      </p:sp>
    </p:spTree>
    <p:extLst>
      <p:ext uri="{BB962C8B-B14F-4D97-AF65-F5344CB8AC3E}">
        <p14:creationId xmlns:p14="http://schemas.microsoft.com/office/powerpoint/2010/main" val="4163399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err="1"/>
              <a:t>Hej</a:t>
            </a:r>
            <a:r>
              <a:rPr lang="en-US" dirty="0"/>
              <a:t>, Today I will give a seminar on spectroscopy. We will have a look at different wines. We will try to find out which wine is better solely from spectroscopic methods. Without drinking or tasting it. </a:t>
            </a:r>
          </a:p>
          <a:p>
            <a:r>
              <a:rPr lang="en-US" dirty="0"/>
              <a:t>For this We will first need to define, what determines actually the quality of wine? And how can we measure this? For that I will introduce the spectroscopic methods which we can use to gain information about the wine. </a:t>
            </a:r>
          </a:p>
          <a:p>
            <a:r>
              <a:rPr lang="en-US" dirty="0"/>
              <a:t>I will than give you several measured spectra of 3 different wines and it is your task to decide </a:t>
            </a:r>
          </a:p>
          <a:p>
            <a:r>
              <a:rPr lang="en-US" dirty="0"/>
              <a:t>1. which spectroscopic method is appropriate to answer which question</a:t>
            </a:r>
          </a:p>
          <a:p>
            <a:r>
              <a:rPr lang="en-US" dirty="0"/>
              <a:t>2. </a:t>
            </a:r>
            <a:r>
              <a:rPr lang="en-US" dirty="0" err="1"/>
              <a:t>Analyse</a:t>
            </a:r>
            <a:r>
              <a:rPr lang="en-US" dirty="0"/>
              <a:t>  and compare the spectra </a:t>
            </a:r>
          </a:p>
          <a:p>
            <a:r>
              <a:rPr lang="en-US" dirty="0"/>
              <a:t>3. Prepare a short , 1 slide presentation of a short summery of your findings.</a:t>
            </a:r>
          </a:p>
          <a:p>
            <a:endParaRPr lang="en-US" dirty="0"/>
          </a:p>
          <a:p>
            <a:endParaRPr lang="en-US" dirty="0"/>
          </a:p>
        </p:txBody>
      </p:sp>
      <p:sp>
        <p:nvSpPr>
          <p:cNvPr id="4" name="Foliennummernplatzhalter 3"/>
          <p:cNvSpPr>
            <a:spLocks noGrp="1"/>
          </p:cNvSpPr>
          <p:nvPr>
            <p:ph type="sldNum" sz="quarter" idx="5"/>
          </p:nvPr>
        </p:nvSpPr>
        <p:spPr/>
        <p:txBody>
          <a:bodyPr/>
          <a:lstStyle/>
          <a:p>
            <a:fld id="{ECC58BE7-2F50-4E43-B707-31C431DDD364}" type="slidenum">
              <a:rPr lang="en-GB" smtClean="0"/>
              <a:t>2</a:t>
            </a:fld>
            <a:endParaRPr lang="en-GB"/>
          </a:p>
        </p:txBody>
      </p:sp>
    </p:spTree>
    <p:extLst>
      <p:ext uri="{BB962C8B-B14F-4D97-AF65-F5344CB8AC3E}">
        <p14:creationId xmlns:p14="http://schemas.microsoft.com/office/powerpoint/2010/main" val="878331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Explain what does Glycerol, acids, tannins, phenolics, sugar minerals, sulfides in wine.</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4</a:t>
            </a:fld>
            <a:endParaRPr lang="en-GB"/>
          </a:p>
        </p:txBody>
      </p:sp>
    </p:spTree>
    <p:extLst>
      <p:ext uri="{BB962C8B-B14F-4D97-AF65-F5344CB8AC3E}">
        <p14:creationId xmlns:p14="http://schemas.microsoft.com/office/powerpoint/2010/main" val="3338329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First we need to have an idea for what we are actually looking at. What is wine? And how is it’s quality determined?</a:t>
            </a:r>
          </a:p>
          <a:p>
            <a:endParaRPr lang="sv-SE" dirty="0"/>
          </a:p>
          <a:p>
            <a:r>
              <a:rPr lang="sv-SE" dirty="0"/>
              <a:t>Most of it is clearly water. </a:t>
            </a:r>
          </a:p>
          <a:p>
            <a:r>
              <a:rPr lang="sv-SE" dirty="0"/>
              <a:t>Second is alcohol. Which hopefully will be ethanol. Could there be another kind of alcohol in the wine? Methanol. What would be the consequences if there is a lot of methonal in the wine? </a:t>
            </a:r>
          </a:p>
          <a:p>
            <a:endParaRPr lang="sv-SE" dirty="0"/>
          </a:p>
          <a:p>
            <a:r>
              <a:rPr lang="sv-SE" dirty="0"/>
              <a:t>Acids, tannins &amp; phenolics, sugar important for the taste of the wine.</a:t>
            </a:r>
          </a:p>
          <a:p>
            <a:r>
              <a:rPr lang="sv-SE" dirty="0"/>
              <a:t>Methanol, and contamination,  minerals/sulfides have safety/health implications. </a:t>
            </a:r>
          </a:p>
          <a:p>
            <a:endParaRPr lang="sv-SE" dirty="0"/>
          </a:p>
          <a:p>
            <a:r>
              <a:rPr lang="sv-SE" dirty="0"/>
              <a:t>Let’s start with the safety of wine. Somehow this is the most basic check of quality. Is it at all drinkable? </a:t>
            </a:r>
          </a:p>
          <a:p>
            <a:endParaRPr lang="sv-SE" dirty="0"/>
          </a:p>
          <a:p>
            <a:r>
              <a:rPr lang="sv-SE" dirty="0"/>
              <a:t>- For this it would be nice to quantify the amount of methanol in the wine</a:t>
            </a:r>
          </a:p>
          <a:p>
            <a:endParaRPr lang="sv-SE" dirty="0"/>
          </a:p>
          <a:p>
            <a:r>
              <a:rPr lang="sv-SE" dirty="0"/>
              <a:t>- Check whether there are minerals in the wine, which shouldn’t be in there. Any idea what sort of minerals could be in wine?</a:t>
            </a:r>
          </a:p>
          <a:p>
            <a:endParaRPr lang="sv-SE" dirty="0"/>
          </a:p>
          <a:p>
            <a:pPr marL="171450" indent="-171450">
              <a:buFontTx/>
              <a:buChar char="-"/>
            </a:pPr>
            <a:r>
              <a:rPr lang="sv-SE" dirty="0"/>
              <a:t>Quantify the sulfide content in the wine. </a:t>
            </a:r>
          </a:p>
          <a:p>
            <a:pPr marL="171450" indent="-171450">
              <a:buFontTx/>
              <a:buChar char="-"/>
            </a:pPr>
            <a:endParaRPr lang="sv-SE" dirty="0"/>
          </a:p>
          <a:p>
            <a:pPr marL="0" indent="0">
              <a:buFontTx/>
              <a:buNone/>
            </a:pPr>
            <a:r>
              <a:rPr lang="sv-SE" dirty="0"/>
              <a:t>The basics of taste are soureness and sweetness. So quantifying the amount of sugar and acids in the wine would be helpful.</a:t>
            </a:r>
          </a:p>
          <a:p>
            <a:pPr marL="0" indent="0">
              <a:buFontTx/>
              <a:buNone/>
            </a:pPr>
            <a:r>
              <a:rPr lang="sv-SE" dirty="0"/>
              <a:t>Actually I recently saw, that in systembolaget, the amount of sugar is actually quantifyied in the description of the wines.</a:t>
            </a:r>
          </a:p>
          <a:p>
            <a:pPr marL="171450" indent="-171450">
              <a:buFontTx/>
              <a:buChar char="-"/>
            </a:pPr>
            <a:endParaRPr lang="sv-SE" dirty="0"/>
          </a:p>
          <a:p>
            <a:pPr marL="0" indent="0">
              <a:buFontTx/>
              <a:buNone/>
            </a:pPr>
            <a:r>
              <a:rPr lang="sv-SE" dirty="0"/>
              <a:t>The actual taste of the wine is a bit more complex, as it depends a lot on the complex mixture of a large variety of different tannins and phenolics.</a:t>
            </a:r>
          </a:p>
          <a:p>
            <a:endParaRPr lang="sv-SE" dirty="0"/>
          </a:p>
          <a:p>
            <a:r>
              <a:rPr lang="sv-SE" dirty="0"/>
              <a:t>Explain what does Glycerol, acids, tannins, phenolics, sugar minerals, sulfides in wine.</a:t>
            </a:r>
          </a:p>
          <a:p>
            <a:endParaRPr lang="sv-SE" dirty="0"/>
          </a:p>
          <a:p>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5</a:t>
            </a:fld>
            <a:endParaRPr lang="en-GB"/>
          </a:p>
        </p:txBody>
      </p:sp>
    </p:spTree>
    <p:extLst>
      <p:ext uri="{BB962C8B-B14F-4D97-AF65-F5344CB8AC3E}">
        <p14:creationId xmlns:p14="http://schemas.microsoft.com/office/powerpoint/2010/main" val="2362400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One can see that water is absorbing Infrared light very well. </a:t>
            </a:r>
          </a:p>
          <a:p>
            <a:r>
              <a:rPr lang="sv-SE" dirty="0"/>
              <a:t>One canalso the absorption of o2 and co2. Which is important if looking at the atmosphere. </a:t>
            </a:r>
          </a:p>
          <a:p>
            <a:r>
              <a:rPr lang="sv-SE" dirty="0"/>
              <a:t>In general with IR one can detect polar molecules. ? Is this true?</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8</a:t>
            </a:fld>
            <a:endParaRPr lang="en-GB"/>
          </a:p>
        </p:txBody>
      </p:sp>
    </p:spTree>
    <p:extLst>
      <p:ext uri="{BB962C8B-B14F-4D97-AF65-F5344CB8AC3E}">
        <p14:creationId xmlns:p14="http://schemas.microsoft.com/office/powerpoint/2010/main" val="1396418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Raman scattering is a scattering event. This means, that the photon is not absorbed. To have an effect, there is therefore no need that the energy of the photon matches that of specific energy levels in the molecule.</a:t>
            </a:r>
          </a:p>
          <a:p>
            <a:endParaRPr lang="en-GB" dirty="0"/>
          </a:p>
          <a:p>
            <a:r>
              <a:rPr lang="en-GB" dirty="0"/>
              <a:t>Whether or not vibrations in the molecule are excited depends on the polarizability of the molecule. </a:t>
            </a:r>
          </a:p>
          <a:p>
            <a:r>
              <a:rPr lang="en-GB" dirty="0"/>
              <a:t>Electric polarizability is the relative tendency of the electron cloud to be distorted from its normal shape.</a:t>
            </a:r>
            <a:endParaRPr lang="en-US" dirty="0"/>
          </a:p>
        </p:txBody>
      </p:sp>
      <p:sp>
        <p:nvSpPr>
          <p:cNvPr id="4" name="Foliennummernplatzhalter 3"/>
          <p:cNvSpPr>
            <a:spLocks noGrp="1"/>
          </p:cNvSpPr>
          <p:nvPr>
            <p:ph type="sldNum" sz="quarter" idx="5"/>
          </p:nvPr>
        </p:nvSpPr>
        <p:spPr/>
        <p:txBody>
          <a:bodyPr/>
          <a:lstStyle/>
          <a:p>
            <a:fld id="{ECC58BE7-2F50-4E43-B707-31C431DDD364}" type="slidenum">
              <a:rPr lang="en-GB" smtClean="0"/>
              <a:t>9</a:t>
            </a:fld>
            <a:endParaRPr lang="en-GB"/>
          </a:p>
        </p:txBody>
      </p:sp>
    </p:spTree>
    <p:extLst>
      <p:ext uri="{BB962C8B-B14F-4D97-AF65-F5344CB8AC3E}">
        <p14:creationId xmlns:p14="http://schemas.microsoft.com/office/powerpoint/2010/main" val="3836022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10</a:t>
            </a:fld>
            <a:endParaRPr lang="en-GB"/>
          </a:p>
        </p:txBody>
      </p:sp>
    </p:spTree>
    <p:extLst>
      <p:ext uri="{BB962C8B-B14F-4D97-AF65-F5344CB8AC3E}">
        <p14:creationId xmlns:p14="http://schemas.microsoft.com/office/powerpoint/2010/main" val="261013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Water is more Raman active and less IR active. Polar solvents</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12</a:t>
            </a:fld>
            <a:endParaRPr lang="en-GB"/>
          </a:p>
        </p:txBody>
      </p:sp>
    </p:spTree>
    <p:extLst>
      <p:ext uri="{BB962C8B-B14F-4D97-AF65-F5344CB8AC3E}">
        <p14:creationId xmlns:p14="http://schemas.microsoft.com/office/powerpoint/2010/main" val="788165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X-ray fluorescence.  May be quite far from what you have previously encountered. But fortunately XRF is a pretty straight forward method, which is one of the easier methods to analyse. </a:t>
            </a:r>
          </a:p>
          <a:p>
            <a:r>
              <a:rPr lang="sv-SE" dirty="0"/>
              <a:t>What is happening in XRF. </a:t>
            </a:r>
          </a:p>
          <a:p>
            <a:r>
              <a:rPr lang="sv-SE" dirty="0"/>
              <a:t>Add that you alsways see Kalpha and Kbeta. In welchem Bereich liegen Kalpha und Kbeta? Wie sind die Intensitätsverhältnisse zwischen Kalpha und Kbeta. In welchem Bereich liegen die L linien?</a:t>
            </a:r>
            <a:endParaRPr lang="en-GB" dirty="0"/>
          </a:p>
        </p:txBody>
      </p:sp>
      <p:sp>
        <p:nvSpPr>
          <p:cNvPr id="4" name="Slide Number Placeholder 3"/>
          <p:cNvSpPr>
            <a:spLocks noGrp="1"/>
          </p:cNvSpPr>
          <p:nvPr>
            <p:ph type="sldNum" sz="quarter" idx="5"/>
          </p:nvPr>
        </p:nvSpPr>
        <p:spPr/>
        <p:txBody>
          <a:bodyPr/>
          <a:lstStyle/>
          <a:p>
            <a:fld id="{ECC58BE7-2F50-4E43-B707-31C431DDD364}" type="slidenum">
              <a:rPr lang="en-GB" smtClean="0"/>
              <a:t>15</a:t>
            </a:fld>
            <a:endParaRPr lang="en-GB"/>
          </a:p>
        </p:txBody>
      </p:sp>
    </p:spTree>
    <p:extLst>
      <p:ext uri="{BB962C8B-B14F-4D97-AF65-F5344CB8AC3E}">
        <p14:creationId xmlns:p14="http://schemas.microsoft.com/office/powerpoint/2010/main" val="328964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E1357DEB-D516-4174-BE50-7C73EC5D18C7}" type="datetimeFigureOut">
              <a:rPr lang="de-DE" smtClean="0"/>
              <a:pPr/>
              <a:t>16.02.2023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B756087-5EE8-4F52-B9EE-B0C72A399125}"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57DEB-D516-4174-BE50-7C73EC5D18C7}" type="datetimeFigureOut">
              <a:rPr lang="de-DE" smtClean="0"/>
              <a:pPr/>
              <a:t>16.02.2023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56087-5EE8-4F52-B9EE-B0C72A399125}"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nchor="ctr">
            <a:normAutofit/>
          </a:bodyPr>
          <a:lstStyle/>
          <a:p>
            <a:r>
              <a:rPr lang="sv-SE" dirty="0"/>
              <a:t>Which wine is better?</a:t>
            </a:r>
            <a:endParaRPr lang="de-DE" dirty="0"/>
          </a:p>
        </p:txBody>
      </p:sp>
      <p:pic>
        <p:nvPicPr>
          <p:cNvPr id="4" name="Picture 3">
            <a:extLst>
              <a:ext uri="{FF2B5EF4-FFF2-40B4-BE49-F238E27FC236}">
                <a16:creationId xmlns:a16="http://schemas.microsoft.com/office/drawing/2014/main" id="{E3553BDE-FDCB-44C7-A7DA-549B0D2FC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8344" y="1600200"/>
            <a:ext cx="4107311" cy="452596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normAutofit/>
          </a:bodyPr>
          <a:lstStyle/>
          <a:p>
            <a:r>
              <a:rPr lang="sv-SE" dirty="0"/>
              <a:t>IR 			vs. 		Raman</a:t>
            </a:r>
            <a:endParaRPr lang="de-DE" dirty="0"/>
          </a:p>
        </p:txBody>
      </p:sp>
      <p:sp>
        <p:nvSpPr>
          <p:cNvPr id="3" name="Inhaltsplatzhalter 2"/>
          <p:cNvSpPr>
            <a:spLocks noGrp="1"/>
          </p:cNvSpPr>
          <p:nvPr>
            <p:ph idx="1"/>
          </p:nvPr>
        </p:nvSpPr>
        <p:spPr>
          <a:xfrm>
            <a:off x="51965" y="1351308"/>
            <a:ext cx="4186238" cy="3226110"/>
          </a:xfrm>
        </p:spPr>
        <p:txBody>
          <a:bodyPr>
            <a:normAutofit fontScale="92500" lnSpcReduction="20000"/>
          </a:bodyPr>
          <a:lstStyle/>
          <a:p>
            <a:pPr>
              <a:buNone/>
            </a:pPr>
            <a:r>
              <a:rPr lang="sv-SE" sz="2400" dirty="0"/>
              <a:t>Absorption of continous IR light by </a:t>
            </a:r>
          </a:p>
          <a:p>
            <a:pPr>
              <a:buNone/>
            </a:pPr>
            <a:r>
              <a:rPr lang="sv-SE" sz="2400" dirty="0"/>
              <a:t>excitation of vibrations</a:t>
            </a:r>
          </a:p>
          <a:p>
            <a:pPr>
              <a:buNone/>
            </a:pPr>
            <a:r>
              <a:rPr lang="sv-SE" sz="2400" dirty="0">
                <a:sym typeface="Wingdings" panose="05000000000000000000" pitchFamily="2" charset="2"/>
              </a:rPr>
              <a:t> </a:t>
            </a:r>
            <a:r>
              <a:rPr lang="sv-SE" sz="2400" b="1" dirty="0"/>
              <a:t>h</a:t>
            </a:r>
            <a:r>
              <a:rPr lang="el-GR" sz="2400" b="1" dirty="0"/>
              <a:t>ν</a:t>
            </a:r>
            <a:r>
              <a:rPr lang="en-GB" sz="2400" b="1" dirty="0"/>
              <a:t>=</a:t>
            </a:r>
            <a:r>
              <a:rPr lang="el-GR" sz="2400" b="1" dirty="0"/>
              <a:t>Δ</a:t>
            </a:r>
            <a:r>
              <a:rPr lang="en-GB" sz="2400" b="1" dirty="0"/>
              <a:t>E</a:t>
            </a:r>
            <a:endParaRPr lang="sv-SE" sz="2400" b="1" dirty="0"/>
          </a:p>
          <a:p>
            <a:pPr>
              <a:buNone/>
            </a:pPr>
            <a:r>
              <a:rPr lang="sv-SE" sz="2400" dirty="0"/>
              <a:t>		</a:t>
            </a:r>
          </a:p>
          <a:p>
            <a:pPr>
              <a:buNone/>
            </a:pPr>
            <a:r>
              <a:rPr lang="sv-SE" sz="2400" dirty="0"/>
              <a:t>vibrations must induce a change in </a:t>
            </a:r>
          </a:p>
          <a:p>
            <a:pPr>
              <a:buNone/>
            </a:pPr>
            <a:r>
              <a:rPr lang="sv-SE" sz="2400" dirty="0"/>
              <a:t>the net </a:t>
            </a:r>
            <a:r>
              <a:rPr lang="sv-SE" sz="2400" b="1" dirty="0"/>
              <a:t>dipole</a:t>
            </a:r>
            <a:r>
              <a:rPr lang="sv-SE" sz="2400" dirty="0"/>
              <a:t> moment</a:t>
            </a:r>
          </a:p>
          <a:p>
            <a:pPr>
              <a:buNone/>
            </a:pPr>
            <a:endParaRPr lang="sv-SE" sz="2400" dirty="0"/>
          </a:p>
          <a:p>
            <a:pPr>
              <a:buFont typeface="Wingdings" panose="05000000000000000000" pitchFamily="2" charset="2"/>
              <a:buChar char="à"/>
            </a:pPr>
            <a:r>
              <a:rPr lang="sv-SE" sz="2400" dirty="0">
                <a:sym typeface="Wingdings" pitchFamily="2" charset="2"/>
              </a:rPr>
              <a:t>polar solvents</a:t>
            </a:r>
          </a:p>
          <a:p>
            <a:pPr>
              <a:buFont typeface="Wingdings" panose="05000000000000000000" pitchFamily="2" charset="2"/>
              <a:buChar char="à"/>
            </a:pPr>
            <a:r>
              <a:rPr lang="sv-SE" sz="2400" dirty="0">
                <a:sym typeface="Wingdings" pitchFamily="2" charset="2"/>
              </a:rPr>
              <a:t>water</a:t>
            </a:r>
            <a:endParaRPr lang="de-DE" sz="2400" dirty="0"/>
          </a:p>
        </p:txBody>
      </p:sp>
      <p:sp>
        <p:nvSpPr>
          <p:cNvPr id="7" name="Inhaltsplatzhalter 2"/>
          <p:cNvSpPr txBox="1">
            <a:spLocks/>
          </p:cNvSpPr>
          <p:nvPr/>
        </p:nvSpPr>
        <p:spPr>
          <a:xfrm>
            <a:off x="4468553" y="1351308"/>
            <a:ext cx="4623482" cy="3157811"/>
          </a:xfrm>
          <a:prstGeom prst="rect">
            <a:avLst/>
          </a:prstGeom>
        </p:spPr>
        <p:txBody>
          <a:bodyPr vert="horz" lIns="91440" tIns="45720" rIns="91440" bIns="45720" rtlCol="0">
            <a:normAutofit fontScale="92500" lnSpcReduction="10000"/>
          </a:bodyPr>
          <a:lstStyle/>
          <a:p>
            <a:pPr marL="342900" lvl="0" indent="-342900">
              <a:spcBef>
                <a:spcPct val="20000"/>
              </a:spcBef>
            </a:pPr>
            <a:r>
              <a:rPr kumimoji="0" lang="sv-SE" sz="2400" b="0" i="0" u="none" strike="noStrike" kern="1200" cap="none" spc="0" normalizeH="0" baseline="0" noProof="0" dirty="0">
                <a:ln>
                  <a:noFill/>
                </a:ln>
                <a:effectLst/>
                <a:uLnTx/>
                <a:uFillTx/>
                <a:latin typeface="+mn-lt"/>
                <a:ea typeface="+mn-ea"/>
                <a:cs typeface="+mn-cs"/>
              </a:rPr>
              <a:t>	Excitation of vibrations by </a:t>
            </a:r>
            <a:r>
              <a:rPr kumimoji="0" lang="en-GB" sz="2400" b="0" i="0" u="none" strike="noStrike" kern="1200" cap="none" spc="0" normalizeH="0" baseline="0" noProof="0" dirty="0">
                <a:ln>
                  <a:noFill/>
                </a:ln>
                <a:effectLst/>
                <a:uLnTx/>
                <a:uFillTx/>
                <a:latin typeface="+mn-lt"/>
                <a:ea typeface="+mn-ea"/>
                <a:cs typeface="+mn-cs"/>
              </a:rPr>
              <a:t>portion of the photon’s energy</a:t>
            </a:r>
            <a:r>
              <a:rPr lang="en-US" sz="2400" dirty="0"/>
              <a:t> (NIR/Vis/UV)</a:t>
            </a:r>
            <a:endParaRPr kumimoji="0" lang="sv-SE" sz="2400" b="0" i="0" u="none" strike="noStrike" kern="1200" cap="none" spc="0" normalizeH="0" baseline="0" noProof="0" dirty="0">
              <a:ln>
                <a:noFill/>
              </a:ln>
              <a:effectLst/>
              <a:uLnTx/>
              <a:uFillTx/>
            </a:endParaRPr>
          </a:p>
          <a:p>
            <a:pPr marL="342900" indent="-342900">
              <a:spcBef>
                <a:spcPct val="20000"/>
              </a:spcBef>
              <a:defRPr/>
            </a:pPr>
            <a:r>
              <a:rPr lang="sv-SE" sz="2400" dirty="0">
                <a:sym typeface="Wingdings" panose="05000000000000000000" pitchFamily="2" charset="2"/>
              </a:rPr>
              <a:t> </a:t>
            </a:r>
            <a:r>
              <a:rPr lang="sv-SE" sz="2400" dirty="0"/>
              <a:t>h</a:t>
            </a:r>
            <a:r>
              <a:rPr lang="el-GR" sz="2400" dirty="0"/>
              <a:t>ν</a:t>
            </a:r>
            <a:r>
              <a:rPr lang="en-GB" sz="2400" baseline="30000" dirty="0"/>
              <a:t>fin</a:t>
            </a:r>
            <a:r>
              <a:rPr lang="en-GB" sz="2400" dirty="0"/>
              <a:t> = h</a:t>
            </a:r>
            <a:r>
              <a:rPr lang="el-GR" sz="2400" dirty="0"/>
              <a:t>ν</a:t>
            </a:r>
            <a:r>
              <a:rPr lang="en-GB" sz="2400" baseline="30000" dirty="0" err="1"/>
              <a:t>ini</a:t>
            </a:r>
            <a:r>
              <a:rPr lang="en-GB" sz="2400" dirty="0"/>
              <a:t> </a:t>
            </a:r>
            <a:r>
              <a:rPr lang="en-GB" sz="2400" b="1" dirty="0"/>
              <a:t>+/- </a:t>
            </a:r>
            <a:r>
              <a:rPr lang="el-GR" sz="2400" b="1" dirty="0"/>
              <a:t>Δ</a:t>
            </a:r>
            <a:r>
              <a:rPr lang="en-GB" sz="2400" b="1" dirty="0"/>
              <a:t>E</a:t>
            </a:r>
            <a:endParaRPr lang="sv-SE" sz="2400" b="1"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sv-SE" sz="2400" b="0" i="0" u="none" strike="noStrike" kern="1200" cap="none" spc="0" normalizeH="0" baseline="0" noProof="0" dirty="0">
              <a:ln>
                <a:noFill/>
              </a:ln>
              <a:effectLst/>
              <a:uLnTx/>
              <a:uFillTx/>
              <a:latin typeface="+mn-lt"/>
              <a:ea typeface="+mn-ea"/>
              <a:cs typeface="+mn-cs"/>
            </a:endParaRPr>
          </a:p>
          <a:p>
            <a:pPr marL="342900" indent="-342900">
              <a:spcBef>
                <a:spcPct val="20000"/>
              </a:spcBef>
            </a:pPr>
            <a:r>
              <a:rPr kumimoji="0" lang="sv-SE" sz="2400" b="0" i="0" u="none" strike="noStrike" kern="1200" cap="none" spc="0" normalizeH="0" baseline="0" noProof="0" dirty="0">
                <a:ln>
                  <a:noFill/>
                </a:ln>
                <a:effectLst/>
                <a:uLnTx/>
                <a:uFillTx/>
                <a:latin typeface="+mn-lt"/>
                <a:ea typeface="+mn-ea"/>
                <a:cs typeface="+mn-cs"/>
              </a:rPr>
              <a:t>	</a:t>
            </a:r>
            <a:r>
              <a:rPr lang="en-US" sz="2400" dirty="0"/>
              <a:t>vibrations must change the </a:t>
            </a:r>
            <a:r>
              <a:rPr lang="en-US" sz="2400" b="1" dirty="0" err="1"/>
              <a:t>polarisability</a:t>
            </a:r>
            <a:r>
              <a:rPr lang="en-US" sz="2400" dirty="0"/>
              <a:t> of the molecule (often bond-length)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sv-SE" sz="2400" b="0" i="0" u="none" strike="noStrike" kern="1200" cap="none" spc="0" normalizeH="0" baseline="0" noProof="0" dirty="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2400" b="0" i="0" u="none" strike="noStrike" kern="1200" cap="none" spc="0" normalizeH="0" baseline="0" noProof="0" dirty="0">
                <a:ln>
                  <a:noFill/>
                </a:ln>
                <a:effectLst/>
                <a:uLnTx/>
                <a:uFillTx/>
                <a:latin typeface="+mn-lt"/>
                <a:ea typeface="+mn-ea"/>
                <a:cs typeface="+mn-cs"/>
                <a:sym typeface="Wingdings" pitchFamily="2" charset="2"/>
              </a:rPr>
              <a:t> non-polar molecules</a:t>
            </a:r>
            <a:endParaRPr kumimoji="0" lang="de-DE" sz="2400" b="0" i="0" u="none" strike="noStrike" kern="1200" cap="none" spc="0" normalizeH="0" baseline="0" noProof="0" dirty="0">
              <a:ln>
                <a:noFill/>
              </a:ln>
              <a:effectLst/>
              <a:uLnTx/>
              <a:uFillTx/>
              <a:latin typeface="+mn-lt"/>
              <a:ea typeface="+mn-ea"/>
              <a:cs typeface="+mn-cs"/>
            </a:endParaRPr>
          </a:p>
        </p:txBody>
      </p:sp>
      <p:pic>
        <p:nvPicPr>
          <p:cNvPr id="5" name="Picture 4" descr="Diagram&#10;&#10;Description automatically generated">
            <a:extLst>
              <a:ext uri="{FF2B5EF4-FFF2-40B4-BE49-F238E27FC236}">
                <a16:creationId xmlns:a16="http://schemas.microsoft.com/office/drawing/2014/main" id="{356A00B8-9DEB-44CE-9A88-D93E29BEC0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078" y="4741118"/>
            <a:ext cx="6572250" cy="2000250"/>
          </a:xfrm>
          <a:prstGeom prst="rect">
            <a:avLst/>
          </a:prstGeom>
        </p:spPr>
      </p:pic>
      <p:sp>
        <p:nvSpPr>
          <p:cNvPr id="6" name="Rechteck 5">
            <a:extLst>
              <a:ext uri="{FF2B5EF4-FFF2-40B4-BE49-F238E27FC236}">
                <a16:creationId xmlns:a16="http://schemas.microsoft.com/office/drawing/2014/main" id="{DAB09761-9B28-4368-BDB0-3C044B17C24C}"/>
              </a:ext>
            </a:extLst>
          </p:cNvPr>
          <p:cNvSpPr/>
          <p:nvPr/>
        </p:nvSpPr>
        <p:spPr>
          <a:xfrm>
            <a:off x="107504" y="116632"/>
            <a:ext cx="8928992" cy="6624736"/>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FB55FD-09CF-4355-B7A9-E728F70B99DC}"/>
              </a:ext>
            </a:extLst>
          </p:cNvPr>
          <p:cNvSpPr txBox="1"/>
          <p:nvPr/>
        </p:nvSpPr>
        <p:spPr>
          <a:xfrm>
            <a:off x="145306" y="1016422"/>
            <a:ext cx="3672408" cy="369332"/>
          </a:xfrm>
          <a:prstGeom prst="rect">
            <a:avLst/>
          </a:prstGeom>
          <a:noFill/>
        </p:spPr>
        <p:txBody>
          <a:bodyPr wrap="square" rtlCol="0">
            <a:spAutoFit/>
          </a:bodyPr>
          <a:lstStyle/>
          <a:p>
            <a:r>
              <a:rPr lang="sv-SE" b="1" dirty="0"/>
              <a:t>Ecxitation of vibrations of molecules</a:t>
            </a:r>
            <a:endParaRPr lang="en-GB" b="1" dirty="0"/>
          </a:p>
        </p:txBody>
      </p:sp>
      <p:pic>
        <p:nvPicPr>
          <p:cNvPr id="6" name="Picture 2">
            <a:extLst>
              <a:ext uri="{FF2B5EF4-FFF2-40B4-BE49-F238E27FC236}">
                <a16:creationId xmlns:a16="http://schemas.microsoft.com/office/drawing/2014/main" id="{673D47BD-7DB8-49B2-A2E3-0891058D300A}"/>
              </a:ext>
            </a:extLst>
          </p:cNvPr>
          <p:cNvPicPr>
            <a:picLocks noChangeAspect="1" noChangeArrowheads="1"/>
          </p:cNvPicPr>
          <p:nvPr/>
        </p:nvPicPr>
        <p:blipFill>
          <a:blip r:embed="rId2">
            <a:clrChange>
              <a:clrFrom>
                <a:srgbClr val="FFFFFF"/>
              </a:clrFrom>
              <a:clrTo>
                <a:srgbClr val="FFFFFF">
                  <a:alpha val="0"/>
                </a:srgbClr>
              </a:clrTo>
            </a:clrChange>
          </a:blip>
          <a:srcRect l="48924" t="7260" r="27415" b="51701"/>
          <a:stretch>
            <a:fillRect/>
          </a:stretch>
        </p:blipFill>
        <p:spPr bwMode="auto">
          <a:xfrm>
            <a:off x="1847832" y="1764530"/>
            <a:ext cx="1358279" cy="1605238"/>
          </a:xfrm>
          <a:prstGeom prst="rect">
            <a:avLst/>
          </a:prstGeom>
          <a:noFill/>
          <a:ln w="9525">
            <a:noFill/>
            <a:miter lim="800000"/>
            <a:headEnd/>
            <a:tailEnd/>
          </a:ln>
          <a:effectLst/>
        </p:spPr>
      </p:pic>
      <p:pic>
        <p:nvPicPr>
          <p:cNvPr id="7" name="Picture 2">
            <a:extLst>
              <a:ext uri="{FF2B5EF4-FFF2-40B4-BE49-F238E27FC236}">
                <a16:creationId xmlns:a16="http://schemas.microsoft.com/office/drawing/2014/main" id="{DB8B5D23-B9EF-495B-A48A-C96E49FEA56A}"/>
              </a:ext>
            </a:extLst>
          </p:cNvPr>
          <p:cNvPicPr>
            <a:picLocks noChangeAspect="1" noChangeArrowheads="1"/>
          </p:cNvPicPr>
          <p:nvPr/>
        </p:nvPicPr>
        <p:blipFill>
          <a:blip r:embed="rId2"/>
          <a:srcRect l="73134" t="6314" r="5356" b="49491"/>
          <a:stretch>
            <a:fillRect/>
          </a:stretch>
        </p:blipFill>
        <p:spPr bwMode="auto">
          <a:xfrm>
            <a:off x="469814" y="1419213"/>
            <a:ext cx="1146617" cy="1605265"/>
          </a:xfrm>
          <a:prstGeom prst="rect">
            <a:avLst/>
          </a:prstGeom>
          <a:noFill/>
          <a:ln w="9525">
            <a:noFill/>
            <a:miter lim="800000"/>
            <a:headEnd/>
            <a:tailEnd/>
          </a:ln>
          <a:effectLst/>
        </p:spPr>
      </p:pic>
      <p:sp>
        <p:nvSpPr>
          <p:cNvPr id="8" name="TextBox 7">
            <a:extLst>
              <a:ext uri="{FF2B5EF4-FFF2-40B4-BE49-F238E27FC236}">
                <a16:creationId xmlns:a16="http://schemas.microsoft.com/office/drawing/2014/main" id="{5DECEFED-38A6-4F95-8A7F-00ECC6D6E04E}"/>
              </a:ext>
            </a:extLst>
          </p:cNvPr>
          <p:cNvSpPr txBox="1"/>
          <p:nvPr/>
        </p:nvSpPr>
        <p:spPr>
          <a:xfrm>
            <a:off x="2502300" y="1344531"/>
            <a:ext cx="3096344" cy="369332"/>
          </a:xfrm>
          <a:prstGeom prst="rect">
            <a:avLst/>
          </a:prstGeom>
          <a:noFill/>
        </p:spPr>
        <p:txBody>
          <a:bodyPr wrap="square" rtlCol="0">
            <a:spAutoFit/>
          </a:bodyPr>
          <a:lstStyle/>
          <a:p>
            <a:r>
              <a:rPr lang="sv-SE" dirty="0"/>
              <a:t>Infrared &amp; Raman</a:t>
            </a:r>
            <a:endParaRPr lang="en-GB" dirty="0"/>
          </a:p>
        </p:txBody>
      </p:sp>
      <p:sp>
        <p:nvSpPr>
          <p:cNvPr id="9" name="TextBox 8">
            <a:extLst>
              <a:ext uri="{FF2B5EF4-FFF2-40B4-BE49-F238E27FC236}">
                <a16:creationId xmlns:a16="http://schemas.microsoft.com/office/drawing/2014/main" id="{AD294C1C-24A0-450A-BCB1-72CF2376691E}"/>
              </a:ext>
            </a:extLst>
          </p:cNvPr>
          <p:cNvSpPr txBox="1"/>
          <p:nvPr/>
        </p:nvSpPr>
        <p:spPr>
          <a:xfrm>
            <a:off x="4821977" y="1006576"/>
            <a:ext cx="3240360" cy="369332"/>
          </a:xfrm>
          <a:prstGeom prst="rect">
            <a:avLst/>
          </a:prstGeom>
          <a:noFill/>
        </p:spPr>
        <p:txBody>
          <a:bodyPr wrap="square" rtlCol="0">
            <a:spAutoFit/>
          </a:bodyPr>
          <a:lstStyle/>
          <a:p>
            <a:r>
              <a:rPr lang="sv-SE" b="1" dirty="0"/>
              <a:t>Excitation of valence-electrons</a:t>
            </a:r>
            <a:endParaRPr lang="en-GB" b="1" dirty="0"/>
          </a:p>
        </p:txBody>
      </p:sp>
      <p:sp>
        <p:nvSpPr>
          <p:cNvPr id="10" name="TextBox 9">
            <a:extLst>
              <a:ext uri="{FF2B5EF4-FFF2-40B4-BE49-F238E27FC236}">
                <a16:creationId xmlns:a16="http://schemas.microsoft.com/office/drawing/2014/main" id="{30419C4C-BA88-42C9-A0EA-772B41E0E121}"/>
              </a:ext>
            </a:extLst>
          </p:cNvPr>
          <p:cNvSpPr txBox="1"/>
          <p:nvPr/>
        </p:nvSpPr>
        <p:spPr>
          <a:xfrm>
            <a:off x="5853695" y="4217420"/>
            <a:ext cx="4608512" cy="369332"/>
          </a:xfrm>
          <a:prstGeom prst="rect">
            <a:avLst/>
          </a:prstGeom>
          <a:noFill/>
        </p:spPr>
        <p:txBody>
          <a:bodyPr wrap="square" rtlCol="0">
            <a:spAutoFit/>
          </a:bodyPr>
          <a:lstStyle/>
          <a:p>
            <a:r>
              <a:rPr lang="sv-SE" dirty="0"/>
              <a:t>	Energy of atmic orbitals</a:t>
            </a:r>
            <a:endParaRPr lang="en-GB" dirty="0"/>
          </a:p>
        </p:txBody>
      </p:sp>
      <p:sp>
        <p:nvSpPr>
          <p:cNvPr id="12" name="TextBox 11">
            <a:extLst>
              <a:ext uri="{FF2B5EF4-FFF2-40B4-BE49-F238E27FC236}">
                <a16:creationId xmlns:a16="http://schemas.microsoft.com/office/drawing/2014/main" id="{4E845CAA-3999-457F-A4BC-0E169FB1FF8C}"/>
              </a:ext>
            </a:extLst>
          </p:cNvPr>
          <p:cNvSpPr txBox="1"/>
          <p:nvPr/>
        </p:nvSpPr>
        <p:spPr>
          <a:xfrm>
            <a:off x="145306" y="3963316"/>
            <a:ext cx="3240360" cy="369332"/>
          </a:xfrm>
          <a:prstGeom prst="rect">
            <a:avLst/>
          </a:prstGeom>
          <a:noFill/>
        </p:spPr>
        <p:txBody>
          <a:bodyPr wrap="square" rtlCol="0">
            <a:spAutoFit/>
          </a:bodyPr>
          <a:lstStyle/>
          <a:p>
            <a:r>
              <a:rPr lang="sv-SE" b="1" dirty="0"/>
              <a:t>Spin of molecules</a:t>
            </a:r>
            <a:endParaRPr lang="en-GB" b="1" dirty="0"/>
          </a:p>
        </p:txBody>
      </p:sp>
      <p:sp>
        <p:nvSpPr>
          <p:cNvPr id="13" name="TextBox 12">
            <a:extLst>
              <a:ext uri="{FF2B5EF4-FFF2-40B4-BE49-F238E27FC236}">
                <a16:creationId xmlns:a16="http://schemas.microsoft.com/office/drawing/2014/main" id="{F3754E3F-8DE6-4809-8397-AC5AD71221D3}"/>
              </a:ext>
            </a:extLst>
          </p:cNvPr>
          <p:cNvSpPr txBox="1"/>
          <p:nvPr/>
        </p:nvSpPr>
        <p:spPr>
          <a:xfrm>
            <a:off x="2635386" y="3200084"/>
            <a:ext cx="3240360" cy="369332"/>
          </a:xfrm>
          <a:prstGeom prst="rect">
            <a:avLst/>
          </a:prstGeom>
          <a:noFill/>
        </p:spPr>
        <p:txBody>
          <a:bodyPr wrap="square" rtlCol="0">
            <a:spAutoFit/>
          </a:bodyPr>
          <a:lstStyle/>
          <a:p>
            <a:r>
              <a:rPr lang="sv-SE" dirty="0"/>
              <a:t>~meV</a:t>
            </a:r>
            <a:r>
              <a:rPr lang="sv-SE" dirty="0">
                <a:sym typeface="Wingdings" panose="05000000000000000000" pitchFamily="2" charset="2"/>
              </a:rPr>
              <a:t> Infrared</a:t>
            </a:r>
            <a:endParaRPr lang="en-GB" dirty="0"/>
          </a:p>
        </p:txBody>
      </p:sp>
      <p:sp>
        <p:nvSpPr>
          <p:cNvPr id="15" name="TextBox 14">
            <a:extLst>
              <a:ext uri="{FF2B5EF4-FFF2-40B4-BE49-F238E27FC236}">
                <a16:creationId xmlns:a16="http://schemas.microsoft.com/office/drawing/2014/main" id="{44A106F5-9816-4A45-9C2D-C5DBC2F93D01}"/>
              </a:ext>
            </a:extLst>
          </p:cNvPr>
          <p:cNvSpPr txBox="1"/>
          <p:nvPr/>
        </p:nvSpPr>
        <p:spPr>
          <a:xfrm>
            <a:off x="7740352" y="6180326"/>
            <a:ext cx="3240360" cy="369332"/>
          </a:xfrm>
          <a:prstGeom prst="rect">
            <a:avLst/>
          </a:prstGeom>
          <a:noFill/>
        </p:spPr>
        <p:txBody>
          <a:bodyPr wrap="square" rtlCol="0">
            <a:spAutoFit/>
          </a:bodyPr>
          <a:lstStyle/>
          <a:p>
            <a:r>
              <a:rPr lang="sv-SE" dirty="0"/>
              <a:t>~keV</a:t>
            </a:r>
            <a:r>
              <a:rPr lang="sv-SE" dirty="0">
                <a:sym typeface="Wingdings" panose="05000000000000000000" pitchFamily="2" charset="2"/>
              </a:rPr>
              <a:t>X-ray</a:t>
            </a:r>
            <a:endParaRPr lang="en-GB" dirty="0"/>
          </a:p>
        </p:txBody>
      </p:sp>
      <p:pic>
        <p:nvPicPr>
          <p:cNvPr id="16" name="Picture 2">
            <a:extLst>
              <a:ext uri="{FF2B5EF4-FFF2-40B4-BE49-F238E27FC236}">
                <a16:creationId xmlns:a16="http://schemas.microsoft.com/office/drawing/2014/main" id="{A33A49BD-6152-4A24-98DE-63C2CA7F6B62}"/>
              </a:ext>
            </a:extLst>
          </p:cNvPr>
          <p:cNvPicPr>
            <a:picLocks noChangeAspect="1" noChangeArrowheads="1"/>
          </p:cNvPicPr>
          <p:nvPr/>
        </p:nvPicPr>
        <p:blipFill>
          <a:blip r:embed="rId2">
            <a:clrChange>
              <a:clrFrom>
                <a:srgbClr val="FFFFFF"/>
              </a:clrFrom>
              <a:clrTo>
                <a:srgbClr val="FFFFFF">
                  <a:alpha val="0"/>
                </a:srgbClr>
              </a:clrTo>
            </a:clrChange>
          </a:blip>
          <a:srcRect l="56453" t="57769" r="12357" b="18555"/>
          <a:stretch>
            <a:fillRect/>
          </a:stretch>
        </p:blipFill>
        <p:spPr bwMode="auto">
          <a:xfrm>
            <a:off x="4710532" y="4630797"/>
            <a:ext cx="3156872" cy="1632866"/>
          </a:xfrm>
          <a:prstGeom prst="rect">
            <a:avLst/>
          </a:prstGeom>
          <a:noFill/>
          <a:ln w="9525">
            <a:noFill/>
            <a:miter lim="800000"/>
            <a:headEnd/>
            <a:tailEnd/>
          </a:ln>
          <a:effectLst/>
        </p:spPr>
      </p:pic>
      <p:pic>
        <p:nvPicPr>
          <p:cNvPr id="17" name="Picture 2">
            <a:extLst>
              <a:ext uri="{FF2B5EF4-FFF2-40B4-BE49-F238E27FC236}">
                <a16:creationId xmlns:a16="http://schemas.microsoft.com/office/drawing/2014/main" id="{C086CA0F-6AD7-4435-BA6F-C1380ABF9BD3}"/>
              </a:ext>
            </a:extLst>
          </p:cNvPr>
          <p:cNvPicPr>
            <a:picLocks noChangeAspect="1" noChangeArrowheads="1"/>
          </p:cNvPicPr>
          <p:nvPr/>
        </p:nvPicPr>
        <p:blipFill>
          <a:blip r:embed="rId2"/>
          <a:srcRect l="11831" t="56823" r="54829" b="17923"/>
          <a:stretch>
            <a:fillRect/>
          </a:stretch>
        </p:blipFill>
        <p:spPr bwMode="auto">
          <a:xfrm>
            <a:off x="4820199" y="1621966"/>
            <a:ext cx="3178876" cy="1640734"/>
          </a:xfrm>
          <a:prstGeom prst="rect">
            <a:avLst/>
          </a:prstGeom>
          <a:noFill/>
          <a:ln w="9525">
            <a:noFill/>
            <a:miter lim="800000"/>
            <a:headEnd/>
            <a:tailEnd/>
          </a:ln>
          <a:effectLst/>
        </p:spPr>
      </p:pic>
      <p:sp>
        <p:nvSpPr>
          <p:cNvPr id="14" name="TextBox 13">
            <a:extLst>
              <a:ext uri="{FF2B5EF4-FFF2-40B4-BE49-F238E27FC236}">
                <a16:creationId xmlns:a16="http://schemas.microsoft.com/office/drawing/2014/main" id="{E76957E9-0BE3-4328-B0C1-0143C79A05EA}"/>
              </a:ext>
            </a:extLst>
          </p:cNvPr>
          <p:cNvSpPr txBox="1"/>
          <p:nvPr/>
        </p:nvSpPr>
        <p:spPr>
          <a:xfrm>
            <a:off x="7192352" y="3275240"/>
            <a:ext cx="3240360" cy="369332"/>
          </a:xfrm>
          <a:prstGeom prst="rect">
            <a:avLst/>
          </a:prstGeom>
          <a:noFill/>
        </p:spPr>
        <p:txBody>
          <a:bodyPr wrap="square" rtlCol="0">
            <a:spAutoFit/>
          </a:bodyPr>
          <a:lstStyle/>
          <a:p>
            <a:r>
              <a:rPr lang="sv-SE" dirty="0"/>
              <a:t>~eV</a:t>
            </a:r>
            <a:r>
              <a:rPr lang="sv-SE" dirty="0">
                <a:sym typeface="Wingdings" panose="05000000000000000000" pitchFamily="2" charset="2"/>
              </a:rPr>
              <a:t> visible / UV</a:t>
            </a:r>
            <a:endParaRPr lang="en-GB" dirty="0"/>
          </a:p>
        </p:txBody>
      </p:sp>
      <p:sp>
        <p:nvSpPr>
          <p:cNvPr id="11" name="TextBox 10">
            <a:extLst>
              <a:ext uri="{FF2B5EF4-FFF2-40B4-BE49-F238E27FC236}">
                <a16:creationId xmlns:a16="http://schemas.microsoft.com/office/drawing/2014/main" id="{70B9E3F8-D56A-42B5-8CCF-C9D2DEA5B99A}"/>
              </a:ext>
            </a:extLst>
          </p:cNvPr>
          <p:cNvSpPr txBox="1"/>
          <p:nvPr/>
        </p:nvSpPr>
        <p:spPr>
          <a:xfrm>
            <a:off x="5680115" y="1287848"/>
            <a:ext cx="3564396" cy="369332"/>
          </a:xfrm>
          <a:prstGeom prst="rect">
            <a:avLst/>
          </a:prstGeom>
          <a:noFill/>
        </p:spPr>
        <p:txBody>
          <a:bodyPr wrap="square" rtlCol="0">
            <a:spAutoFit/>
          </a:bodyPr>
          <a:lstStyle/>
          <a:p>
            <a:r>
              <a:rPr lang="sv-SE" dirty="0"/>
              <a:t>Electronic structure of the material</a:t>
            </a:r>
            <a:endParaRPr lang="en-GB" dirty="0"/>
          </a:p>
        </p:txBody>
      </p:sp>
      <p:pic>
        <p:nvPicPr>
          <p:cNvPr id="18" name="Picture 2">
            <a:extLst>
              <a:ext uri="{FF2B5EF4-FFF2-40B4-BE49-F238E27FC236}">
                <a16:creationId xmlns:a16="http://schemas.microsoft.com/office/drawing/2014/main" id="{DF21DF47-624A-473B-8128-235E81E016CC}"/>
              </a:ext>
            </a:extLst>
          </p:cNvPr>
          <p:cNvPicPr>
            <a:picLocks noChangeAspect="1" noChangeArrowheads="1"/>
          </p:cNvPicPr>
          <p:nvPr/>
        </p:nvPicPr>
        <p:blipFill>
          <a:blip r:embed="rId2"/>
          <a:srcRect l="6980" t="7260" r="74736" b="54858"/>
          <a:stretch>
            <a:fillRect/>
          </a:stretch>
        </p:blipFill>
        <p:spPr bwMode="auto">
          <a:xfrm>
            <a:off x="2324804" y="4167266"/>
            <a:ext cx="1430374" cy="2019350"/>
          </a:xfrm>
          <a:prstGeom prst="rect">
            <a:avLst/>
          </a:prstGeom>
          <a:noFill/>
          <a:ln w="9525">
            <a:noFill/>
            <a:miter lim="800000"/>
            <a:headEnd/>
            <a:tailEnd/>
          </a:ln>
          <a:effectLst/>
        </p:spPr>
      </p:pic>
      <p:grpSp>
        <p:nvGrpSpPr>
          <p:cNvPr id="19" name="Gruppieren 28">
            <a:extLst>
              <a:ext uri="{FF2B5EF4-FFF2-40B4-BE49-F238E27FC236}">
                <a16:creationId xmlns:a16="http://schemas.microsoft.com/office/drawing/2014/main" id="{2810EDA2-737A-4830-90F1-7DEC81D9C1E9}"/>
              </a:ext>
            </a:extLst>
          </p:cNvPr>
          <p:cNvGrpSpPr/>
          <p:nvPr/>
        </p:nvGrpSpPr>
        <p:grpSpPr>
          <a:xfrm>
            <a:off x="122838" y="4428273"/>
            <a:ext cx="2111172" cy="1693422"/>
            <a:chOff x="6715140" y="-37806"/>
            <a:chExt cx="1643074" cy="1585782"/>
          </a:xfrm>
        </p:grpSpPr>
        <p:pic>
          <p:nvPicPr>
            <p:cNvPr id="20" name="Picture 2">
              <a:extLst>
                <a:ext uri="{FF2B5EF4-FFF2-40B4-BE49-F238E27FC236}">
                  <a16:creationId xmlns:a16="http://schemas.microsoft.com/office/drawing/2014/main" id="{C8FDBE15-9CAC-484E-BD69-4999EF6069B3}"/>
                </a:ext>
              </a:extLst>
            </p:cNvPr>
            <p:cNvPicPr>
              <a:picLocks noChangeAspect="1" noChangeArrowheads="1"/>
            </p:cNvPicPr>
            <p:nvPr/>
          </p:nvPicPr>
          <p:blipFill>
            <a:blip r:embed="rId2">
              <a:clrChange>
                <a:clrFrom>
                  <a:srgbClr val="FFFFFF"/>
                </a:clrFrom>
                <a:clrTo>
                  <a:srgbClr val="FFFFFF">
                    <a:alpha val="0"/>
                  </a:srgbClr>
                </a:clrTo>
              </a:clrChange>
            </a:blip>
            <a:srcRect l="26339" t="4104" r="52151" b="50122"/>
            <a:stretch>
              <a:fillRect/>
            </a:stretch>
          </p:blipFill>
          <p:spPr bwMode="auto">
            <a:xfrm>
              <a:off x="6977590" y="-24"/>
              <a:ext cx="1067587" cy="1548000"/>
            </a:xfrm>
            <a:prstGeom prst="rect">
              <a:avLst/>
            </a:prstGeom>
            <a:noFill/>
            <a:ln w="9525">
              <a:noFill/>
              <a:miter lim="800000"/>
              <a:headEnd/>
              <a:tailEnd/>
            </a:ln>
            <a:effectLst/>
          </p:spPr>
        </p:pic>
        <p:sp>
          <p:nvSpPr>
            <p:cNvPr id="21" name="Rechteck 27">
              <a:extLst>
                <a:ext uri="{FF2B5EF4-FFF2-40B4-BE49-F238E27FC236}">
                  <a16:creationId xmlns:a16="http://schemas.microsoft.com/office/drawing/2014/main" id="{BF27CCAC-0AB0-4F37-B1A6-B77BCB588A55}"/>
                </a:ext>
              </a:extLst>
            </p:cNvPr>
            <p:cNvSpPr/>
            <p:nvPr/>
          </p:nvSpPr>
          <p:spPr>
            <a:xfrm>
              <a:off x="6715140" y="-37806"/>
              <a:ext cx="1643074"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TextBox 21">
            <a:extLst>
              <a:ext uri="{FF2B5EF4-FFF2-40B4-BE49-F238E27FC236}">
                <a16:creationId xmlns:a16="http://schemas.microsoft.com/office/drawing/2014/main" id="{274E96BE-8262-4B98-AE60-BB6B11921A77}"/>
              </a:ext>
            </a:extLst>
          </p:cNvPr>
          <p:cNvSpPr txBox="1"/>
          <p:nvPr/>
        </p:nvSpPr>
        <p:spPr>
          <a:xfrm>
            <a:off x="1890184" y="6180326"/>
            <a:ext cx="3240360" cy="369332"/>
          </a:xfrm>
          <a:prstGeom prst="rect">
            <a:avLst/>
          </a:prstGeom>
          <a:noFill/>
        </p:spPr>
        <p:txBody>
          <a:bodyPr wrap="square" rtlCol="0">
            <a:spAutoFit/>
          </a:bodyPr>
          <a:lstStyle/>
          <a:p>
            <a:r>
              <a:rPr lang="sv-SE" dirty="0"/>
              <a:t>~meV-ueV</a:t>
            </a:r>
            <a:r>
              <a:rPr lang="sv-SE" dirty="0">
                <a:sym typeface="Wingdings" panose="05000000000000000000" pitchFamily="2" charset="2"/>
              </a:rPr>
              <a:t> microwave</a:t>
            </a:r>
            <a:endParaRPr lang="en-GB" dirty="0"/>
          </a:p>
        </p:txBody>
      </p:sp>
      <p:sp>
        <p:nvSpPr>
          <p:cNvPr id="24" name="Textfeld 23">
            <a:extLst>
              <a:ext uri="{FF2B5EF4-FFF2-40B4-BE49-F238E27FC236}">
                <a16:creationId xmlns:a16="http://schemas.microsoft.com/office/drawing/2014/main" id="{65A09334-ACF1-424F-A30D-66F0B717D991}"/>
              </a:ext>
            </a:extLst>
          </p:cNvPr>
          <p:cNvSpPr txBox="1"/>
          <p:nvPr/>
        </p:nvSpPr>
        <p:spPr>
          <a:xfrm>
            <a:off x="4820199" y="3976435"/>
            <a:ext cx="5222630" cy="369332"/>
          </a:xfrm>
          <a:prstGeom prst="rect">
            <a:avLst/>
          </a:prstGeom>
          <a:noFill/>
        </p:spPr>
        <p:txBody>
          <a:bodyPr wrap="square">
            <a:spAutoFit/>
          </a:bodyPr>
          <a:lstStyle/>
          <a:p>
            <a:r>
              <a:rPr lang="sv-SE" b="1" dirty="0"/>
              <a:t>Excitation of core-electrons</a:t>
            </a:r>
          </a:p>
        </p:txBody>
      </p:sp>
      <p:sp>
        <p:nvSpPr>
          <p:cNvPr id="25" name="Titel 1">
            <a:extLst>
              <a:ext uri="{FF2B5EF4-FFF2-40B4-BE49-F238E27FC236}">
                <a16:creationId xmlns:a16="http://schemas.microsoft.com/office/drawing/2014/main" id="{61701BEB-A5AD-4D33-9A81-EB18D206A025}"/>
              </a:ext>
            </a:extLst>
          </p:cNvPr>
          <p:cNvSpPr>
            <a:spLocks noGrp="1"/>
          </p:cNvSpPr>
          <p:nvPr>
            <p:ph type="title"/>
          </p:nvPr>
        </p:nvSpPr>
        <p:spPr>
          <a:xfrm>
            <a:off x="457200" y="-85697"/>
            <a:ext cx="8229600" cy="1143000"/>
          </a:xfrm>
        </p:spPr>
        <p:txBody>
          <a:bodyPr>
            <a:normAutofit/>
          </a:bodyPr>
          <a:lstStyle/>
          <a:p>
            <a:r>
              <a:rPr lang="en-GB" sz="3200" b="1" dirty="0"/>
              <a:t>I</a:t>
            </a:r>
            <a:r>
              <a:rPr lang="en-US" sz="3200" b="1" dirty="0" err="1"/>
              <a:t>nteraction</a:t>
            </a:r>
            <a:r>
              <a:rPr lang="en-US" sz="3200" b="1" dirty="0"/>
              <a:t> possibilities</a:t>
            </a:r>
          </a:p>
        </p:txBody>
      </p:sp>
      <p:sp>
        <p:nvSpPr>
          <p:cNvPr id="26" name="Rechteck 25">
            <a:extLst>
              <a:ext uri="{FF2B5EF4-FFF2-40B4-BE49-F238E27FC236}">
                <a16:creationId xmlns:a16="http://schemas.microsoft.com/office/drawing/2014/main" id="{3A20BDB3-27E8-4EB0-993B-15324461DFFD}"/>
              </a:ext>
            </a:extLst>
          </p:cNvPr>
          <p:cNvSpPr/>
          <p:nvPr/>
        </p:nvSpPr>
        <p:spPr>
          <a:xfrm>
            <a:off x="50034" y="980728"/>
            <a:ext cx="4449958" cy="2720163"/>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hteck 26">
            <a:extLst>
              <a:ext uri="{FF2B5EF4-FFF2-40B4-BE49-F238E27FC236}">
                <a16:creationId xmlns:a16="http://schemas.microsoft.com/office/drawing/2014/main" id="{A5C7EBF0-FD97-4E3A-AEAD-76BCC977F45B}"/>
              </a:ext>
            </a:extLst>
          </p:cNvPr>
          <p:cNvSpPr/>
          <p:nvPr/>
        </p:nvSpPr>
        <p:spPr>
          <a:xfrm>
            <a:off x="4652953" y="980728"/>
            <a:ext cx="4453128" cy="27201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hteck 27">
            <a:extLst>
              <a:ext uri="{FF2B5EF4-FFF2-40B4-BE49-F238E27FC236}">
                <a16:creationId xmlns:a16="http://schemas.microsoft.com/office/drawing/2014/main" id="{9CF5A284-34CD-4403-A98D-1FB82EF248F4}"/>
              </a:ext>
            </a:extLst>
          </p:cNvPr>
          <p:cNvSpPr/>
          <p:nvPr/>
        </p:nvSpPr>
        <p:spPr>
          <a:xfrm>
            <a:off x="46864" y="3909933"/>
            <a:ext cx="4453128" cy="272016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hteck 28">
            <a:extLst>
              <a:ext uri="{FF2B5EF4-FFF2-40B4-BE49-F238E27FC236}">
                <a16:creationId xmlns:a16="http://schemas.microsoft.com/office/drawing/2014/main" id="{73298D63-5948-4721-ABA3-EC814FEDB380}"/>
              </a:ext>
            </a:extLst>
          </p:cNvPr>
          <p:cNvSpPr/>
          <p:nvPr/>
        </p:nvSpPr>
        <p:spPr>
          <a:xfrm>
            <a:off x="4652953" y="3909933"/>
            <a:ext cx="4453128" cy="2720163"/>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hteck 29">
            <a:extLst>
              <a:ext uri="{FF2B5EF4-FFF2-40B4-BE49-F238E27FC236}">
                <a16:creationId xmlns:a16="http://schemas.microsoft.com/office/drawing/2014/main" id="{F6B06A35-283F-4D93-B3CB-B8A8C4D49C00}"/>
              </a:ext>
            </a:extLst>
          </p:cNvPr>
          <p:cNvSpPr/>
          <p:nvPr/>
        </p:nvSpPr>
        <p:spPr>
          <a:xfrm>
            <a:off x="4640838" y="980727"/>
            <a:ext cx="4453128" cy="2720163"/>
          </a:xfrm>
          <a:prstGeom prst="rect">
            <a:avLst/>
          </a:prstGeom>
          <a:noFill/>
          <a:ln w="76200">
            <a:solidFill>
              <a:srgbClr val="46A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299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4624"/>
            <a:ext cx="8229600" cy="1143000"/>
          </a:xfrm>
        </p:spPr>
        <p:txBody>
          <a:bodyPr>
            <a:normAutofit/>
          </a:bodyPr>
          <a:lstStyle/>
          <a:p>
            <a:r>
              <a:rPr lang="sv-SE" dirty="0"/>
              <a:t>UV-Vis</a:t>
            </a:r>
            <a:endParaRPr lang="de-DE" dirty="0"/>
          </a:p>
        </p:txBody>
      </p:sp>
      <p:sp>
        <p:nvSpPr>
          <p:cNvPr id="3" name="Inhaltsplatzhalter 2"/>
          <p:cNvSpPr>
            <a:spLocks noGrp="1"/>
          </p:cNvSpPr>
          <p:nvPr>
            <p:ph idx="1"/>
          </p:nvPr>
        </p:nvSpPr>
        <p:spPr>
          <a:xfrm>
            <a:off x="51397" y="1252246"/>
            <a:ext cx="8048427" cy="1490193"/>
          </a:xfrm>
        </p:spPr>
        <p:txBody>
          <a:bodyPr>
            <a:normAutofit/>
          </a:bodyPr>
          <a:lstStyle/>
          <a:p>
            <a:pPr>
              <a:buNone/>
            </a:pPr>
            <a:r>
              <a:rPr lang="sv-SE" sz="2400" dirty="0"/>
              <a:t>Absorption of continous light in the UV to visible range</a:t>
            </a:r>
          </a:p>
          <a:p>
            <a:pPr>
              <a:buNone/>
            </a:pPr>
            <a:r>
              <a:rPr lang="sv-SE" sz="2400" dirty="0"/>
              <a:t>excitation of valence electrons</a:t>
            </a:r>
          </a:p>
          <a:p>
            <a:pPr>
              <a:buNone/>
            </a:pPr>
            <a:r>
              <a:rPr lang="sv-SE" sz="2400" dirty="0">
                <a:sym typeface="Wingdings" panose="05000000000000000000" pitchFamily="2" charset="2"/>
              </a:rPr>
              <a:t> </a:t>
            </a:r>
            <a:r>
              <a:rPr lang="sv-SE" sz="2400" dirty="0"/>
              <a:t>h</a:t>
            </a:r>
            <a:r>
              <a:rPr lang="el-GR" sz="2400" dirty="0"/>
              <a:t>ν</a:t>
            </a:r>
            <a:r>
              <a:rPr lang="en-GB" sz="2400" dirty="0"/>
              <a:t>&gt;</a:t>
            </a:r>
            <a:r>
              <a:rPr lang="el-GR" sz="2400" dirty="0"/>
              <a:t>Δ</a:t>
            </a:r>
            <a:r>
              <a:rPr lang="en-GB" sz="2400" dirty="0"/>
              <a:t>E</a:t>
            </a:r>
            <a:endParaRPr lang="sv-SE" sz="2400" dirty="0"/>
          </a:p>
          <a:p>
            <a:pPr>
              <a:buNone/>
            </a:pPr>
            <a:endParaRPr lang="de-DE" sz="2400" dirty="0"/>
          </a:p>
        </p:txBody>
      </p:sp>
      <p:sp>
        <p:nvSpPr>
          <p:cNvPr id="6" name="Rechteck 5">
            <a:extLst>
              <a:ext uri="{FF2B5EF4-FFF2-40B4-BE49-F238E27FC236}">
                <a16:creationId xmlns:a16="http://schemas.microsoft.com/office/drawing/2014/main" id="{DAB09761-9B28-4368-BDB0-3C044B17C24C}"/>
              </a:ext>
            </a:extLst>
          </p:cNvPr>
          <p:cNvSpPr/>
          <p:nvPr/>
        </p:nvSpPr>
        <p:spPr>
          <a:xfrm>
            <a:off x="107504" y="116632"/>
            <a:ext cx="8928992" cy="6624736"/>
          </a:xfrm>
          <a:prstGeom prst="rect">
            <a:avLst/>
          </a:prstGeom>
          <a:noFill/>
          <a:ln>
            <a:solidFill>
              <a:srgbClr val="46A6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a:extLst>
              <a:ext uri="{FF2B5EF4-FFF2-40B4-BE49-F238E27FC236}">
                <a16:creationId xmlns:a16="http://schemas.microsoft.com/office/drawing/2014/main" id="{0C848E2C-0317-46C6-89B4-F1F437916AE1}"/>
              </a:ext>
            </a:extLst>
          </p:cNvPr>
          <p:cNvPicPr>
            <a:picLocks noChangeAspect="1" noChangeArrowheads="1"/>
          </p:cNvPicPr>
          <p:nvPr/>
        </p:nvPicPr>
        <p:blipFill>
          <a:blip r:embed="rId3"/>
          <a:srcRect l="11831" t="56823" r="54829" b="17923"/>
          <a:stretch>
            <a:fillRect/>
          </a:stretch>
        </p:blipFill>
        <p:spPr bwMode="auto">
          <a:xfrm>
            <a:off x="5842413" y="1628800"/>
            <a:ext cx="3178876" cy="1640734"/>
          </a:xfrm>
          <a:prstGeom prst="rect">
            <a:avLst/>
          </a:prstGeom>
          <a:noFill/>
          <a:ln w="9525">
            <a:noFill/>
            <a:miter lim="800000"/>
            <a:headEnd/>
            <a:tailEnd/>
          </a:ln>
          <a:effectLst/>
        </p:spPr>
      </p:pic>
      <p:pic>
        <p:nvPicPr>
          <p:cNvPr id="9" name="Grafik 8">
            <a:extLst>
              <a:ext uri="{FF2B5EF4-FFF2-40B4-BE49-F238E27FC236}">
                <a16:creationId xmlns:a16="http://schemas.microsoft.com/office/drawing/2014/main" id="{D40194C4-5EF9-4A94-A1B3-F155C582D63A}"/>
              </a:ext>
            </a:extLst>
          </p:cNvPr>
          <p:cNvPicPr>
            <a:picLocks noChangeAspect="1"/>
          </p:cNvPicPr>
          <p:nvPr/>
        </p:nvPicPr>
        <p:blipFill>
          <a:blip r:embed="rId4">
            <a:clrChange>
              <a:clrFrom>
                <a:srgbClr val="F7F7F7"/>
              </a:clrFrom>
              <a:clrTo>
                <a:srgbClr val="F7F7F7">
                  <a:alpha val="0"/>
                </a:srgbClr>
              </a:clrTo>
            </a:clrChange>
            <a:extLst>
              <a:ext uri="{28A0092B-C50C-407E-A947-70E740481C1C}">
                <a14:useLocalDpi xmlns:a14="http://schemas.microsoft.com/office/drawing/2010/main" val="0"/>
              </a:ext>
            </a:extLst>
          </a:blip>
          <a:stretch>
            <a:fillRect/>
          </a:stretch>
        </p:blipFill>
        <p:spPr>
          <a:xfrm>
            <a:off x="418069" y="2865301"/>
            <a:ext cx="5113780" cy="3562598"/>
          </a:xfrm>
          <a:prstGeom prst="rect">
            <a:avLst/>
          </a:prstGeom>
        </p:spPr>
      </p:pic>
      <p:sp>
        <p:nvSpPr>
          <p:cNvPr id="10" name="Rechteck 9">
            <a:extLst>
              <a:ext uri="{FF2B5EF4-FFF2-40B4-BE49-F238E27FC236}">
                <a16:creationId xmlns:a16="http://schemas.microsoft.com/office/drawing/2014/main" id="{3841AB12-B689-4ADF-AFEC-C50DD77EFABE}"/>
              </a:ext>
            </a:extLst>
          </p:cNvPr>
          <p:cNvSpPr/>
          <p:nvPr/>
        </p:nvSpPr>
        <p:spPr>
          <a:xfrm>
            <a:off x="2195736" y="3269534"/>
            <a:ext cx="2376264" cy="6635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nhaltsplatzhalter 2">
            <a:extLst>
              <a:ext uri="{FF2B5EF4-FFF2-40B4-BE49-F238E27FC236}">
                <a16:creationId xmlns:a16="http://schemas.microsoft.com/office/drawing/2014/main" id="{9B003196-5C6E-48A3-9D4D-912805068CE9}"/>
              </a:ext>
            </a:extLst>
          </p:cNvPr>
          <p:cNvSpPr txBox="1">
            <a:spLocks/>
          </p:cNvSpPr>
          <p:nvPr/>
        </p:nvSpPr>
        <p:spPr>
          <a:xfrm>
            <a:off x="5722971" y="4047593"/>
            <a:ext cx="3178876" cy="18368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dirty="0"/>
              <a:t>Electronic structure of a material</a:t>
            </a:r>
          </a:p>
          <a:p>
            <a:pPr marL="0" indent="0">
              <a:buNone/>
            </a:pPr>
            <a:r>
              <a:rPr lang="en-GB" sz="2400" dirty="0"/>
              <a:t>- Important for electronic devices </a:t>
            </a:r>
            <a:endParaRPr lang="de-DE" sz="2400" dirty="0"/>
          </a:p>
        </p:txBody>
      </p:sp>
    </p:spTree>
    <p:extLst>
      <p:ext uri="{BB962C8B-B14F-4D97-AF65-F5344CB8AC3E}">
        <p14:creationId xmlns:p14="http://schemas.microsoft.com/office/powerpoint/2010/main" val="378240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FB55FD-09CF-4355-B7A9-E728F70B99DC}"/>
              </a:ext>
            </a:extLst>
          </p:cNvPr>
          <p:cNvSpPr txBox="1"/>
          <p:nvPr/>
        </p:nvSpPr>
        <p:spPr>
          <a:xfrm>
            <a:off x="145306" y="1016422"/>
            <a:ext cx="3672408" cy="369332"/>
          </a:xfrm>
          <a:prstGeom prst="rect">
            <a:avLst/>
          </a:prstGeom>
          <a:noFill/>
        </p:spPr>
        <p:txBody>
          <a:bodyPr wrap="square" rtlCol="0">
            <a:spAutoFit/>
          </a:bodyPr>
          <a:lstStyle/>
          <a:p>
            <a:r>
              <a:rPr lang="sv-SE" b="1" dirty="0"/>
              <a:t>Ecxitation of vibrations of molecules</a:t>
            </a:r>
            <a:endParaRPr lang="en-GB" b="1" dirty="0"/>
          </a:p>
        </p:txBody>
      </p:sp>
      <p:pic>
        <p:nvPicPr>
          <p:cNvPr id="6" name="Picture 2">
            <a:extLst>
              <a:ext uri="{FF2B5EF4-FFF2-40B4-BE49-F238E27FC236}">
                <a16:creationId xmlns:a16="http://schemas.microsoft.com/office/drawing/2014/main" id="{673D47BD-7DB8-49B2-A2E3-0891058D300A}"/>
              </a:ext>
            </a:extLst>
          </p:cNvPr>
          <p:cNvPicPr>
            <a:picLocks noChangeAspect="1" noChangeArrowheads="1"/>
          </p:cNvPicPr>
          <p:nvPr/>
        </p:nvPicPr>
        <p:blipFill>
          <a:blip r:embed="rId2">
            <a:clrChange>
              <a:clrFrom>
                <a:srgbClr val="FFFFFF"/>
              </a:clrFrom>
              <a:clrTo>
                <a:srgbClr val="FFFFFF">
                  <a:alpha val="0"/>
                </a:srgbClr>
              </a:clrTo>
            </a:clrChange>
          </a:blip>
          <a:srcRect l="48924" t="7260" r="27415" b="51701"/>
          <a:stretch>
            <a:fillRect/>
          </a:stretch>
        </p:blipFill>
        <p:spPr bwMode="auto">
          <a:xfrm>
            <a:off x="1847832" y="1764530"/>
            <a:ext cx="1358279" cy="1605238"/>
          </a:xfrm>
          <a:prstGeom prst="rect">
            <a:avLst/>
          </a:prstGeom>
          <a:noFill/>
          <a:ln w="9525">
            <a:noFill/>
            <a:miter lim="800000"/>
            <a:headEnd/>
            <a:tailEnd/>
          </a:ln>
          <a:effectLst/>
        </p:spPr>
      </p:pic>
      <p:pic>
        <p:nvPicPr>
          <p:cNvPr id="7" name="Picture 2">
            <a:extLst>
              <a:ext uri="{FF2B5EF4-FFF2-40B4-BE49-F238E27FC236}">
                <a16:creationId xmlns:a16="http://schemas.microsoft.com/office/drawing/2014/main" id="{DB8B5D23-B9EF-495B-A48A-C96E49FEA56A}"/>
              </a:ext>
            </a:extLst>
          </p:cNvPr>
          <p:cNvPicPr>
            <a:picLocks noChangeAspect="1" noChangeArrowheads="1"/>
          </p:cNvPicPr>
          <p:nvPr/>
        </p:nvPicPr>
        <p:blipFill>
          <a:blip r:embed="rId2"/>
          <a:srcRect l="73134" t="6314" r="5356" b="49491"/>
          <a:stretch>
            <a:fillRect/>
          </a:stretch>
        </p:blipFill>
        <p:spPr bwMode="auto">
          <a:xfrm>
            <a:off x="469814" y="1419213"/>
            <a:ext cx="1146617" cy="1605265"/>
          </a:xfrm>
          <a:prstGeom prst="rect">
            <a:avLst/>
          </a:prstGeom>
          <a:noFill/>
          <a:ln w="9525">
            <a:noFill/>
            <a:miter lim="800000"/>
            <a:headEnd/>
            <a:tailEnd/>
          </a:ln>
          <a:effectLst/>
        </p:spPr>
      </p:pic>
      <p:sp>
        <p:nvSpPr>
          <p:cNvPr id="8" name="TextBox 7">
            <a:extLst>
              <a:ext uri="{FF2B5EF4-FFF2-40B4-BE49-F238E27FC236}">
                <a16:creationId xmlns:a16="http://schemas.microsoft.com/office/drawing/2014/main" id="{5DECEFED-38A6-4F95-8A7F-00ECC6D6E04E}"/>
              </a:ext>
            </a:extLst>
          </p:cNvPr>
          <p:cNvSpPr txBox="1"/>
          <p:nvPr/>
        </p:nvSpPr>
        <p:spPr>
          <a:xfrm>
            <a:off x="2502300" y="1344531"/>
            <a:ext cx="3096344" cy="369332"/>
          </a:xfrm>
          <a:prstGeom prst="rect">
            <a:avLst/>
          </a:prstGeom>
          <a:noFill/>
        </p:spPr>
        <p:txBody>
          <a:bodyPr wrap="square" rtlCol="0">
            <a:spAutoFit/>
          </a:bodyPr>
          <a:lstStyle/>
          <a:p>
            <a:r>
              <a:rPr lang="sv-SE" dirty="0"/>
              <a:t>Infrared &amp; Raman</a:t>
            </a:r>
            <a:endParaRPr lang="en-GB" dirty="0"/>
          </a:p>
        </p:txBody>
      </p:sp>
      <p:sp>
        <p:nvSpPr>
          <p:cNvPr id="9" name="TextBox 8">
            <a:extLst>
              <a:ext uri="{FF2B5EF4-FFF2-40B4-BE49-F238E27FC236}">
                <a16:creationId xmlns:a16="http://schemas.microsoft.com/office/drawing/2014/main" id="{AD294C1C-24A0-450A-BCB1-72CF2376691E}"/>
              </a:ext>
            </a:extLst>
          </p:cNvPr>
          <p:cNvSpPr txBox="1"/>
          <p:nvPr/>
        </p:nvSpPr>
        <p:spPr>
          <a:xfrm>
            <a:off x="4821977" y="1006576"/>
            <a:ext cx="3240360" cy="369332"/>
          </a:xfrm>
          <a:prstGeom prst="rect">
            <a:avLst/>
          </a:prstGeom>
          <a:noFill/>
        </p:spPr>
        <p:txBody>
          <a:bodyPr wrap="square" rtlCol="0">
            <a:spAutoFit/>
          </a:bodyPr>
          <a:lstStyle/>
          <a:p>
            <a:r>
              <a:rPr lang="sv-SE" b="1" dirty="0"/>
              <a:t>Excitation of valence-electrons</a:t>
            </a:r>
            <a:endParaRPr lang="en-GB" b="1" dirty="0"/>
          </a:p>
        </p:txBody>
      </p:sp>
      <p:sp>
        <p:nvSpPr>
          <p:cNvPr id="10" name="TextBox 9">
            <a:extLst>
              <a:ext uri="{FF2B5EF4-FFF2-40B4-BE49-F238E27FC236}">
                <a16:creationId xmlns:a16="http://schemas.microsoft.com/office/drawing/2014/main" id="{30419C4C-BA88-42C9-A0EA-772B41E0E121}"/>
              </a:ext>
            </a:extLst>
          </p:cNvPr>
          <p:cNvSpPr txBox="1"/>
          <p:nvPr/>
        </p:nvSpPr>
        <p:spPr>
          <a:xfrm>
            <a:off x="5853695" y="4217420"/>
            <a:ext cx="4608512" cy="369332"/>
          </a:xfrm>
          <a:prstGeom prst="rect">
            <a:avLst/>
          </a:prstGeom>
          <a:noFill/>
        </p:spPr>
        <p:txBody>
          <a:bodyPr wrap="square" rtlCol="0">
            <a:spAutoFit/>
          </a:bodyPr>
          <a:lstStyle/>
          <a:p>
            <a:r>
              <a:rPr lang="sv-SE" dirty="0"/>
              <a:t>	Energy of atmic orbitals</a:t>
            </a:r>
            <a:endParaRPr lang="en-GB" dirty="0"/>
          </a:p>
        </p:txBody>
      </p:sp>
      <p:sp>
        <p:nvSpPr>
          <p:cNvPr id="12" name="TextBox 11">
            <a:extLst>
              <a:ext uri="{FF2B5EF4-FFF2-40B4-BE49-F238E27FC236}">
                <a16:creationId xmlns:a16="http://schemas.microsoft.com/office/drawing/2014/main" id="{4E845CAA-3999-457F-A4BC-0E169FB1FF8C}"/>
              </a:ext>
            </a:extLst>
          </p:cNvPr>
          <p:cNvSpPr txBox="1"/>
          <p:nvPr/>
        </p:nvSpPr>
        <p:spPr>
          <a:xfrm>
            <a:off x="145306" y="3963316"/>
            <a:ext cx="3240360" cy="369332"/>
          </a:xfrm>
          <a:prstGeom prst="rect">
            <a:avLst/>
          </a:prstGeom>
          <a:noFill/>
        </p:spPr>
        <p:txBody>
          <a:bodyPr wrap="square" rtlCol="0">
            <a:spAutoFit/>
          </a:bodyPr>
          <a:lstStyle/>
          <a:p>
            <a:r>
              <a:rPr lang="sv-SE" b="1" dirty="0"/>
              <a:t>Spin of molecules</a:t>
            </a:r>
            <a:endParaRPr lang="en-GB" b="1" dirty="0"/>
          </a:p>
        </p:txBody>
      </p:sp>
      <p:sp>
        <p:nvSpPr>
          <p:cNvPr id="13" name="TextBox 12">
            <a:extLst>
              <a:ext uri="{FF2B5EF4-FFF2-40B4-BE49-F238E27FC236}">
                <a16:creationId xmlns:a16="http://schemas.microsoft.com/office/drawing/2014/main" id="{F3754E3F-8DE6-4809-8397-AC5AD71221D3}"/>
              </a:ext>
            </a:extLst>
          </p:cNvPr>
          <p:cNvSpPr txBox="1"/>
          <p:nvPr/>
        </p:nvSpPr>
        <p:spPr>
          <a:xfrm>
            <a:off x="2635386" y="3200084"/>
            <a:ext cx="3240360" cy="369332"/>
          </a:xfrm>
          <a:prstGeom prst="rect">
            <a:avLst/>
          </a:prstGeom>
          <a:noFill/>
        </p:spPr>
        <p:txBody>
          <a:bodyPr wrap="square" rtlCol="0">
            <a:spAutoFit/>
          </a:bodyPr>
          <a:lstStyle/>
          <a:p>
            <a:r>
              <a:rPr lang="sv-SE" dirty="0"/>
              <a:t>~meV</a:t>
            </a:r>
            <a:r>
              <a:rPr lang="sv-SE" dirty="0">
                <a:sym typeface="Wingdings" panose="05000000000000000000" pitchFamily="2" charset="2"/>
              </a:rPr>
              <a:t> Infrared</a:t>
            </a:r>
            <a:endParaRPr lang="en-GB" dirty="0"/>
          </a:p>
        </p:txBody>
      </p:sp>
      <p:sp>
        <p:nvSpPr>
          <p:cNvPr id="15" name="TextBox 14">
            <a:extLst>
              <a:ext uri="{FF2B5EF4-FFF2-40B4-BE49-F238E27FC236}">
                <a16:creationId xmlns:a16="http://schemas.microsoft.com/office/drawing/2014/main" id="{44A106F5-9816-4A45-9C2D-C5DBC2F93D01}"/>
              </a:ext>
            </a:extLst>
          </p:cNvPr>
          <p:cNvSpPr txBox="1"/>
          <p:nvPr/>
        </p:nvSpPr>
        <p:spPr>
          <a:xfrm>
            <a:off x="7740352" y="6180326"/>
            <a:ext cx="3240360" cy="369332"/>
          </a:xfrm>
          <a:prstGeom prst="rect">
            <a:avLst/>
          </a:prstGeom>
          <a:noFill/>
        </p:spPr>
        <p:txBody>
          <a:bodyPr wrap="square" rtlCol="0">
            <a:spAutoFit/>
          </a:bodyPr>
          <a:lstStyle/>
          <a:p>
            <a:r>
              <a:rPr lang="sv-SE" dirty="0"/>
              <a:t>~keV</a:t>
            </a:r>
            <a:r>
              <a:rPr lang="sv-SE" dirty="0">
                <a:sym typeface="Wingdings" panose="05000000000000000000" pitchFamily="2" charset="2"/>
              </a:rPr>
              <a:t>X-ray</a:t>
            </a:r>
            <a:endParaRPr lang="en-GB" dirty="0"/>
          </a:p>
        </p:txBody>
      </p:sp>
      <p:pic>
        <p:nvPicPr>
          <p:cNvPr id="16" name="Picture 2">
            <a:extLst>
              <a:ext uri="{FF2B5EF4-FFF2-40B4-BE49-F238E27FC236}">
                <a16:creationId xmlns:a16="http://schemas.microsoft.com/office/drawing/2014/main" id="{A33A49BD-6152-4A24-98DE-63C2CA7F6B62}"/>
              </a:ext>
            </a:extLst>
          </p:cNvPr>
          <p:cNvPicPr>
            <a:picLocks noChangeAspect="1" noChangeArrowheads="1"/>
          </p:cNvPicPr>
          <p:nvPr/>
        </p:nvPicPr>
        <p:blipFill>
          <a:blip r:embed="rId2">
            <a:clrChange>
              <a:clrFrom>
                <a:srgbClr val="FFFFFF"/>
              </a:clrFrom>
              <a:clrTo>
                <a:srgbClr val="FFFFFF">
                  <a:alpha val="0"/>
                </a:srgbClr>
              </a:clrTo>
            </a:clrChange>
          </a:blip>
          <a:srcRect l="56453" t="57769" r="12357" b="18555"/>
          <a:stretch>
            <a:fillRect/>
          </a:stretch>
        </p:blipFill>
        <p:spPr bwMode="auto">
          <a:xfrm>
            <a:off x="4710532" y="4630797"/>
            <a:ext cx="3156872" cy="1632866"/>
          </a:xfrm>
          <a:prstGeom prst="rect">
            <a:avLst/>
          </a:prstGeom>
          <a:noFill/>
          <a:ln w="9525">
            <a:noFill/>
            <a:miter lim="800000"/>
            <a:headEnd/>
            <a:tailEnd/>
          </a:ln>
          <a:effectLst/>
        </p:spPr>
      </p:pic>
      <p:pic>
        <p:nvPicPr>
          <p:cNvPr id="17" name="Picture 2">
            <a:extLst>
              <a:ext uri="{FF2B5EF4-FFF2-40B4-BE49-F238E27FC236}">
                <a16:creationId xmlns:a16="http://schemas.microsoft.com/office/drawing/2014/main" id="{C086CA0F-6AD7-4435-BA6F-C1380ABF9BD3}"/>
              </a:ext>
            </a:extLst>
          </p:cNvPr>
          <p:cNvPicPr>
            <a:picLocks noChangeAspect="1" noChangeArrowheads="1"/>
          </p:cNvPicPr>
          <p:nvPr/>
        </p:nvPicPr>
        <p:blipFill>
          <a:blip r:embed="rId2"/>
          <a:srcRect l="11831" t="56823" r="54829" b="17923"/>
          <a:stretch>
            <a:fillRect/>
          </a:stretch>
        </p:blipFill>
        <p:spPr bwMode="auto">
          <a:xfrm>
            <a:off x="4820199" y="1621966"/>
            <a:ext cx="3178876" cy="1640734"/>
          </a:xfrm>
          <a:prstGeom prst="rect">
            <a:avLst/>
          </a:prstGeom>
          <a:noFill/>
          <a:ln w="9525">
            <a:noFill/>
            <a:miter lim="800000"/>
            <a:headEnd/>
            <a:tailEnd/>
          </a:ln>
          <a:effectLst/>
        </p:spPr>
      </p:pic>
      <p:sp>
        <p:nvSpPr>
          <p:cNvPr id="14" name="TextBox 13">
            <a:extLst>
              <a:ext uri="{FF2B5EF4-FFF2-40B4-BE49-F238E27FC236}">
                <a16:creationId xmlns:a16="http://schemas.microsoft.com/office/drawing/2014/main" id="{E76957E9-0BE3-4328-B0C1-0143C79A05EA}"/>
              </a:ext>
            </a:extLst>
          </p:cNvPr>
          <p:cNvSpPr txBox="1"/>
          <p:nvPr/>
        </p:nvSpPr>
        <p:spPr>
          <a:xfrm>
            <a:off x="7192352" y="3275240"/>
            <a:ext cx="3240360" cy="369332"/>
          </a:xfrm>
          <a:prstGeom prst="rect">
            <a:avLst/>
          </a:prstGeom>
          <a:noFill/>
        </p:spPr>
        <p:txBody>
          <a:bodyPr wrap="square" rtlCol="0">
            <a:spAutoFit/>
          </a:bodyPr>
          <a:lstStyle/>
          <a:p>
            <a:r>
              <a:rPr lang="sv-SE" dirty="0"/>
              <a:t>~eV</a:t>
            </a:r>
            <a:r>
              <a:rPr lang="sv-SE" dirty="0">
                <a:sym typeface="Wingdings" panose="05000000000000000000" pitchFamily="2" charset="2"/>
              </a:rPr>
              <a:t> visible / UV</a:t>
            </a:r>
            <a:endParaRPr lang="en-GB" dirty="0"/>
          </a:p>
        </p:txBody>
      </p:sp>
      <p:sp>
        <p:nvSpPr>
          <p:cNvPr id="11" name="TextBox 10">
            <a:extLst>
              <a:ext uri="{FF2B5EF4-FFF2-40B4-BE49-F238E27FC236}">
                <a16:creationId xmlns:a16="http://schemas.microsoft.com/office/drawing/2014/main" id="{70B9E3F8-D56A-42B5-8CCF-C9D2DEA5B99A}"/>
              </a:ext>
            </a:extLst>
          </p:cNvPr>
          <p:cNvSpPr txBox="1"/>
          <p:nvPr/>
        </p:nvSpPr>
        <p:spPr>
          <a:xfrm>
            <a:off x="5680115" y="1287848"/>
            <a:ext cx="3564396" cy="369332"/>
          </a:xfrm>
          <a:prstGeom prst="rect">
            <a:avLst/>
          </a:prstGeom>
          <a:noFill/>
        </p:spPr>
        <p:txBody>
          <a:bodyPr wrap="square" rtlCol="0">
            <a:spAutoFit/>
          </a:bodyPr>
          <a:lstStyle/>
          <a:p>
            <a:r>
              <a:rPr lang="sv-SE" dirty="0"/>
              <a:t>Electronic structure of the material</a:t>
            </a:r>
            <a:endParaRPr lang="en-GB" dirty="0"/>
          </a:p>
        </p:txBody>
      </p:sp>
      <p:pic>
        <p:nvPicPr>
          <p:cNvPr id="18" name="Picture 2">
            <a:extLst>
              <a:ext uri="{FF2B5EF4-FFF2-40B4-BE49-F238E27FC236}">
                <a16:creationId xmlns:a16="http://schemas.microsoft.com/office/drawing/2014/main" id="{DF21DF47-624A-473B-8128-235E81E016CC}"/>
              </a:ext>
            </a:extLst>
          </p:cNvPr>
          <p:cNvPicPr>
            <a:picLocks noChangeAspect="1" noChangeArrowheads="1"/>
          </p:cNvPicPr>
          <p:nvPr/>
        </p:nvPicPr>
        <p:blipFill>
          <a:blip r:embed="rId2"/>
          <a:srcRect l="6980" t="7260" r="74736" b="54858"/>
          <a:stretch>
            <a:fillRect/>
          </a:stretch>
        </p:blipFill>
        <p:spPr bwMode="auto">
          <a:xfrm>
            <a:off x="2324804" y="4167266"/>
            <a:ext cx="1430374" cy="2019350"/>
          </a:xfrm>
          <a:prstGeom prst="rect">
            <a:avLst/>
          </a:prstGeom>
          <a:noFill/>
          <a:ln w="9525">
            <a:noFill/>
            <a:miter lim="800000"/>
            <a:headEnd/>
            <a:tailEnd/>
          </a:ln>
          <a:effectLst/>
        </p:spPr>
      </p:pic>
      <p:grpSp>
        <p:nvGrpSpPr>
          <p:cNvPr id="19" name="Gruppieren 28">
            <a:extLst>
              <a:ext uri="{FF2B5EF4-FFF2-40B4-BE49-F238E27FC236}">
                <a16:creationId xmlns:a16="http://schemas.microsoft.com/office/drawing/2014/main" id="{2810EDA2-737A-4830-90F1-7DEC81D9C1E9}"/>
              </a:ext>
            </a:extLst>
          </p:cNvPr>
          <p:cNvGrpSpPr/>
          <p:nvPr/>
        </p:nvGrpSpPr>
        <p:grpSpPr>
          <a:xfrm>
            <a:off x="122838" y="4428273"/>
            <a:ext cx="2111172" cy="1693422"/>
            <a:chOff x="6715140" y="-37806"/>
            <a:chExt cx="1643074" cy="1585782"/>
          </a:xfrm>
        </p:grpSpPr>
        <p:pic>
          <p:nvPicPr>
            <p:cNvPr id="20" name="Picture 2">
              <a:extLst>
                <a:ext uri="{FF2B5EF4-FFF2-40B4-BE49-F238E27FC236}">
                  <a16:creationId xmlns:a16="http://schemas.microsoft.com/office/drawing/2014/main" id="{C8FDBE15-9CAC-484E-BD69-4999EF6069B3}"/>
                </a:ext>
              </a:extLst>
            </p:cNvPr>
            <p:cNvPicPr>
              <a:picLocks noChangeAspect="1" noChangeArrowheads="1"/>
            </p:cNvPicPr>
            <p:nvPr/>
          </p:nvPicPr>
          <p:blipFill>
            <a:blip r:embed="rId2">
              <a:clrChange>
                <a:clrFrom>
                  <a:srgbClr val="FFFFFF"/>
                </a:clrFrom>
                <a:clrTo>
                  <a:srgbClr val="FFFFFF">
                    <a:alpha val="0"/>
                  </a:srgbClr>
                </a:clrTo>
              </a:clrChange>
            </a:blip>
            <a:srcRect l="26339" t="4104" r="52151" b="50122"/>
            <a:stretch>
              <a:fillRect/>
            </a:stretch>
          </p:blipFill>
          <p:spPr bwMode="auto">
            <a:xfrm>
              <a:off x="6977590" y="-24"/>
              <a:ext cx="1067587" cy="1548000"/>
            </a:xfrm>
            <a:prstGeom prst="rect">
              <a:avLst/>
            </a:prstGeom>
            <a:noFill/>
            <a:ln w="9525">
              <a:noFill/>
              <a:miter lim="800000"/>
              <a:headEnd/>
              <a:tailEnd/>
            </a:ln>
            <a:effectLst/>
          </p:spPr>
        </p:pic>
        <p:sp>
          <p:nvSpPr>
            <p:cNvPr id="21" name="Rechteck 27">
              <a:extLst>
                <a:ext uri="{FF2B5EF4-FFF2-40B4-BE49-F238E27FC236}">
                  <a16:creationId xmlns:a16="http://schemas.microsoft.com/office/drawing/2014/main" id="{BF27CCAC-0AB0-4F37-B1A6-B77BCB588A55}"/>
                </a:ext>
              </a:extLst>
            </p:cNvPr>
            <p:cNvSpPr/>
            <p:nvPr/>
          </p:nvSpPr>
          <p:spPr>
            <a:xfrm>
              <a:off x="6715140" y="-37806"/>
              <a:ext cx="1643074"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TextBox 21">
            <a:extLst>
              <a:ext uri="{FF2B5EF4-FFF2-40B4-BE49-F238E27FC236}">
                <a16:creationId xmlns:a16="http://schemas.microsoft.com/office/drawing/2014/main" id="{274E96BE-8262-4B98-AE60-BB6B11921A77}"/>
              </a:ext>
            </a:extLst>
          </p:cNvPr>
          <p:cNvSpPr txBox="1"/>
          <p:nvPr/>
        </p:nvSpPr>
        <p:spPr>
          <a:xfrm>
            <a:off x="1890184" y="6180326"/>
            <a:ext cx="3240360" cy="369332"/>
          </a:xfrm>
          <a:prstGeom prst="rect">
            <a:avLst/>
          </a:prstGeom>
          <a:noFill/>
        </p:spPr>
        <p:txBody>
          <a:bodyPr wrap="square" rtlCol="0">
            <a:spAutoFit/>
          </a:bodyPr>
          <a:lstStyle/>
          <a:p>
            <a:r>
              <a:rPr lang="sv-SE" dirty="0"/>
              <a:t>~meV-ueV</a:t>
            </a:r>
            <a:r>
              <a:rPr lang="sv-SE" dirty="0">
                <a:sym typeface="Wingdings" panose="05000000000000000000" pitchFamily="2" charset="2"/>
              </a:rPr>
              <a:t> microwave</a:t>
            </a:r>
            <a:endParaRPr lang="en-GB" dirty="0"/>
          </a:p>
        </p:txBody>
      </p:sp>
      <p:sp>
        <p:nvSpPr>
          <p:cNvPr id="24" name="Textfeld 23">
            <a:extLst>
              <a:ext uri="{FF2B5EF4-FFF2-40B4-BE49-F238E27FC236}">
                <a16:creationId xmlns:a16="http://schemas.microsoft.com/office/drawing/2014/main" id="{65A09334-ACF1-424F-A30D-66F0B717D991}"/>
              </a:ext>
            </a:extLst>
          </p:cNvPr>
          <p:cNvSpPr txBox="1"/>
          <p:nvPr/>
        </p:nvSpPr>
        <p:spPr>
          <a:xfrm>
            <a:off x="4820199" y="3976435"/>
            <a:ext cx="5222630" cy="369332"/>
          </a:xfrm>
          <a:prstGeom prst="rect">
            <a:avLst/>
          </a:prstGeom>
          <a:noFill/>
        </p:spPr>
        <p:txBody>
          <a:bodyPr wrap="square">
            <a:spAutoFit/>
          </a:bodyPr>
          <a:lstStyle/>
          <a:p>
            <a:r>
              <a:rPr lang="sv-SE" b="1" dirty="0"/>
              <a:t>Excitation of core-electrons</a:t>
            </a:r>
          </a:p>
        </p:txBody>
      </p:sp>
      <p:sp>
        <p:nvSpPr>
          <p:cNvPr id="25" name="Titel 1">
            <a:extLst>
              <a:ext uri="{FF2B5EF4-FFF2-40B4-BE49-F238E27FC236}">
                <a16:creationId xmlns:a16="http://schemas.microsoft.com/office/drawing/2014/main" id="{61701BEB-A5AD-4D33-9A81-EB18D206A025}"/>
              </a:ext>
            </a:extLst>
          </p:cNvPr>
          <p:cNvSpPr>
            <a:spLocks noGrp="1"/>
          </p:cNvSpPr>
          <p:nvPr>
            <p:ph type="title"/>
          </p:nvPr>
        </p:nvSpPr>
        <p:spPr>
          <a:xfrm>
            <a:off x="457200" y="-85697"/>
            <a:ext cx="8229600" cy="1143000"/>
          </a:xfrm>
        </p:spPr>
        <p:txBody>
          <a:bodyPr>
            <a:normAutofit/>
          </a:bodyPr>
          <a:lstStyle/>
          <a:p>
            <a:r>
              <a:rPr lang="en-GB" sz="3200" b="1" dirty="0"/>
              <a:t>I</a:t>
            </a:r>
            <a:r>
              <a:rPr lang="en-US" sz="3200" b="1" dirty="0" err="1"/>
              <a:t>nteraction</a:t>
            </a:r>
            <a:r>
              <a:rPr lang="en-US" sz="3200" b="1" dirty="0"/>
              <a:t> possibilities</a:t>
            </a:r>
          </a:p>
        </p:txBody>
      </p:sp>
      <p:sp>
        <p:nvSpPr>
          <p:cNvPr id="26" name="Rechteck 25">
            <a:extLst>
              <a:ext uri="{FF2B5EF4-FFF2-40B4-BE49-F238E27FC236}">
                <a16:creationId xmlns:a16="http://schemas.microsoft.com/office/drawing/2014/main" id="{3A20BDB3-27E8-4EB0-993B-15324461DFFD}"/>
              </a:ext>
            </a:extLst>
          </p:cNvPr>
          <p:cNvSpPr/>
          <p:nvPr/>
        </p:nvSpPr>
        <p:spPr>
          <a:xfrm>
            <a:off x="50034" y="980728"/>
            <a:ext cx="4449958" cy="2720163"/>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hteck 26">
            <a:extLst>
              <a:ext uri="{FF2B5EF4-FFF2-40B4-BE49-F238E27FC236}">
                <a16:creationId xmlns:a16="http://schemas.microsoft.com/office/drawing/2014/main" id="{A5C7EBF0-FD97-4E3A-AEAD-76BCC977F45B}"/>
              </a:ext>
            </a:extLst>
          </p:cNvPr>
          <p:cNvSpPr/>
          <p:nvPr/>
        </p:nvSpPr>
        <p:spPr>
          <a:xfrm>
            <a:off x="4652953" y="980728"/>
            <a:ext cx="4453128" cy="27201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hteck 27">
            <a:extLst>
              <a:ext uri="{FF2B5EF4-FFF2-40B4-BE49-F238E27FC236}">
                <a16:creationId xmlns:a16="http://schemas.microsoft.com/office/drawing/2014/main" id="{9CF5A284-34CD-4403-A98D-1FB82EF248F4}"/>
              </a:ext>
            </a:extLst>
          </p:cNvPr>
          <p:cNvSpPr/>
          <p:nvPr/>
        </p:nvSpPr>
        <p:spPr>
          <a:xfrm>
            <a:off x="46864" y="3909933"/>
            <a:ext cx="4453128" cy="272016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hteck 28">
            <a:extLst>
              <a:ext uri="{FF2B5EF4-FFF2-40B4-BE49-F238E27FC236}">
                <a16:creationId xmlns:a16="http://schemas.microsoft.com/office/drawing/2014/main" id="{73298D63-5948-4721-ABA3-EC814FEDB380}"/>
              </a:ext>
            </a:extLst>
          </p:cNvPr>
          <p:cNvSpPr/>
          <p:nvPr/>
        </p:nvSpPr>
        <p:spPr>
          <a:xfrm>
            <a:off x="4652953" y="3909933"/>
            <a:ext cx="4453128" cy="2720163"/>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hteck 29">
            <a:extLst>
              <a:ext uri="{FF2B5EF4-FFF2-40B4-BE49-F238E27FC236}">
                <a16:creationId xmlns:a16="http://schemas.microsoft.com/office/drawing/2014/main" id="{F6B06A35-283F-4D93-B3CB-B8A8C4D49C00}"/>
              </a:ext>
            </a:extLst>
          </p:cNvPr>
          <p:cNvSpPr/>
          <p:nvPr/>
        </p:nvSpPr>
        <p:spPr>
          <a:xfrm>
            <a:off x="65110" y="3909932"/>
            <a:ext cx="4453128" cy="2720163"/>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646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FB55FD-09CF-4355-B7A9-E728F70B99DC}"/>
              </a:ext>
            </a:extLst>
          </p:cNvPr>
          <p:cNvSpPr txBox="1"/>
          <p:nvPr/>
        </p:nvSpPr>
        <p:spPr>
          <a:xfrm>
            <a:off x="145306" y="1016422"/>
            <a:ext cx="3672408" cy="369332"/>
          </a:xfrm>
          <a:prstGeom prst="rect">
            <a:avLst/>
          </a:prstGeom>
          <a:noFill/>
        </p:spPr>
        <p:txBody>
          <a:bodyPr wrap="square" rtlCol="0">
            <a:spAutoFit/>
          </a:bodyPr>
          <a:lstStyle/>
          <a:p>
            <a:r>
              <a:rPr lang="sv-SE" b="1" dirty="0"/>
              <a:t>Ecxitation of vibrations of molecules</a:t>
            </a:r>
            <a:endParaRPr lang="en-GB" b="1" dirty="0"/>
          </a:p>
        </p:txBody>
      </p:sp>
      <p:pic>
        <p:nvPicPr>
          <p:cNvPr id="6" name="Picture 2">
            <a:extLst>
              <a:ext uri="{FF2B5EF4-FFF2-40B4-BE49-F238E27FC236}">
                <a16:creationId xmlns:a16="http://schemas.microsoft.com/office/drawing/2014/main" id="{673D47BD-7DB8-49B2-A2E3-0891058D300A}"/>
              </a:ext>
            </a:extLst>
          </p:cNvPr>
          <p:cNvPicPr>
            <a:picLocks noChangeAspect="1" noChangeArrowheads="1"/>
          </p:cNvPicPr>
          <p:nvPr/>
        </p:nvPicPr>
        <p:blipFill>
          <a:blip r:embed="rId2">
            <a:clrChange>
              <a:clrFrom>
                <a:srgbClr val="FFFFFF"/>
              </a:clrFrom>
              <a:clrTo>
                <a:srgbClr val="FFFFFF">
                  <a:alpha val="0"/>
                </a:srgbClr>
              </a:clrTo>
            </a:clrChange>
          </a:blip>
          <a:srcRect l="48924" t="7260" r="27415" b="51701"/>
          <a:stretch>
            <a:fillRect/>
          </a:stretch>
        </p:blipFill>
        <p:spPr bwMode="auto">
          <a:xfrm>
            <a:off x="1847832" y="1764530"/>
            <a:ext cx="1358279" cy="1605238"/>
          </a:xfrm>
          <a:prstGeom prst="rect">
            <a:avLst/>
          </a:prstGeom>
          <a:noFill/>
          <a:ln w="9525">
            <a:noFill/>
            <a:miter lim="800000"/>
            <a:headEnd/>
            <a:tailEnd/>
          </a:ln>
          <a:effectLst/>
        </p:spPr>
      </p:pic>
      <p:pic>
        <p:nvPicPr>
          <p:cNvPr id="7" name="Picture 2">
            <a:extLst>
              <a:ext uri="{FF2B5EF4-FFF2-40B4-BE49-F238E27FC236}">
                <a16:creationId xmlns:a16="http://schemas.microsoft.com/office/drawing/2014/main" id="{DB8B5D23-B9EF-495B-A48A-C96E49FEA56A}"/>
              </a:ext>
            </a:extLst>
          </p:cNvPr>
          <p:cNvPicPr>
            <a:picLocks noChangeAspect="1" noChangeArrowheads="1"/>
          </p:cNvPicPr>
          <p:nvPr/>
        </p:nvPicPr>
        <p:blipFill>
          <a:blip r:embed="rId2"/>
          <a:srcRect l="73134" t="6314" r="5356" b="49491"/>
          <a:stretch>
            <a:fillRect/>
          </a:stretch>
        </p:blipFill>
        <p:spPr bwMode="auto">
          <a:xfrm>
            <a:off x="469814" y="1419213"/>
            <a:ext cx="1146617" cy="1605265"/>
          </a:xfrm>
          <a:prstGeom prst="rect">
            <a:avLst/>
          </a:prstGeom>
          <a:noFill/>
          <a:ln w="9525">
            <a:noFill/>
            <a:miter lim="800000"/>
            <a:headEnd/>
            <a:tailEnd/>
          </a:ln>
          <a:effectLst/>
        </p:spPr>
      </p:pic>
      <p:sp>
        <p:nvSpPr>
          <p:cNvPr id="8" name="TextBox 7">
            <a:extLst>
              <a:ext uri="{FF2B5EF4-FFF2-40B4-BE49-F238E27FC236}">
                <a16:creationId xmlns:a16="http://schemas.microsoft.com/office/drawing/2014/main" id="{5DECEFED-38A6-4F95-8A7F-00ECC6D6E04E}"/>
              </a:ext>
            </a:extLst>
          </p:cNvPr>
          <p:cNvSpPr txBox="1"/>
          <p:nvPr/>
        </p:nvSpPr>
        <p:spPr>
          <a:xfrm>
            <a:off x="2502300" y="1344531"/>
            <a:ext cx="3096344" cy="369332"/>
          </a:xfrm>
          <a:prstGeom prst="rect">
            <a:avLst/>
          </a:prstGeom>
          <a:noFill/>
        </p:spPr>
        <p:txBody>
          <a:bodyPr wrap="square" rtlCol="0">
            <a:spAutoFit/>
          </a:bodyPr>
          <a:lstStyle/>
          <a:p>
            <a:r>
              <a:rPr lang="sv-SE" dirty="0"/>
              <a:t>Infrared &amp; Raman</a:t>
            </a:r>
            <a:endParaRPr lang="en-GB" dirty="0"/>
          </a:p>
        </p:txBody>
      </p:sp>
      <p:sp>
        <p:nvSpPr>
          <p:cNvPr id="9" name="TextBox 8">
            <a:extLst>
              <a:ext uri="{FF2B5EF4-FFF2-40B4-BE49-F238E27FC236}">
                <a16:creationId xmlns:a16="http://schemas.microsoft.com/office/drawing/2014/main" id="{AD294C1C-24A0-450A-BCB1-72CF2376691E}"/>
              </a:ext>
            </a:extLst>
          </p:cNvPr>
          <p:cNvSpPr txBox="1"/>
          <p:nvPr/>
        </p:nvSpPr>
        <p:spPr>
          <a:xfrm>
            <a:off x="4821977" y="1006576"/>
            <a:ext cx="3240360" cy="369332"/>
          </a:xfrm>
          <a:prstGeom prst="rect">
            <a:avLst/>
          </a:prstGeom>
          <a:noFill/>
        </p:spPr>
        <p:txBody>
          <a:bodyPr wrap="square" rtlCol="0">
            <a:spAutoFit/>
          </a:bodyPr>
          <a:lstStyle/>
          <a:p>
            <a:r>
              <a:rPr lang="sv-SE" b="1" dirty="0"/>
              <a:t>Excitation of valence-electrons</a:t>
            </a:r>
            <a:endParaRPr lang="en-GB" b="1" dirty="0"/>
          </a:p>
        </p:txBody>
      </p:sp>
      <p:sp>
        <p:nvSpPr>
          <p:cNvPr id="10" name="TextBox 9">
            <a:extLst>
              <a:ext uri="{FF2B5EF4-FFF2-40B4-BE49-F238E27FC236}">
                <a16:creationId xmlns:a16="http://schemas.microsoft.com/office/drawing/2014/main" id="{30419C4C-BA88-42C9-A0EA-772B41E0E121}"/>
              </a:ext>
            </a:extLst>
          </p:cNvPr>
          <p:cNvSpPr txBox="1"/>
          <p:nvPr/>
        </p:nvSpPr>
        <p:spPr>
          <a:xfrm>
            <a:off x="5853695" y="4217420"/>
            <a:ext cx="4608512" cy="369332"/>
          </a:xfrm>
          <a:prstGeom prst="rect">
            <a:avLst/>
          </a:prstGeom>
          <a:noFill/>
        </p:spPr>
        <p:txBody>
          <a:bodyPr wrap="square" rtlCol="0">
            <a:spAutoFit/>
          </a:bodyPr>
          <a:lstStyle/>
          <a:p>
            <a:r>
              <a:rPr lang="sv-SE" dirty="0"/>
              <a:t>	Energy of atmic orbitals</a:t>
            </a:r>
            <a:endParaRPr lang="en-GB" dirty="0"/>
          </a:p>
        </p:txBody>
      </p:sp>
      <p:sp>
        <p:nvSpPr>
          <p:cNvPr id="12" name="TextBox 11">
            <a:extLst>
              <a:ext uri="{FF2B5EF4-FFF2-40B4-BE49-F238E27FC236}">
                <a16:creationId xmlns:a16="http://schemas.microsoft.com/office/drawing/2014/main" id="{4E845CAA-3999-457F-A4BC-0E169FB1FF8C}"/>
              </a:ext>
            </a:extLst>
          </p:cNvPr>
          <p:cNvSpPr txBox="1"/>
          <p:nvPr/>
        </p:nvSpPr>
        <p:spPr>
          <a:xfrm>
            <a:off x="145306" y="3963316"/>
            <a:ext cx="3240360" cy="369332"/>
          </a:xfrm>
          <a:prstGeom prst="rect">
            <a:avLst/>
          </a:prstGeom>
          <a:noFill/>
        </p:spPr>
        <p:txBody>
          <a:bodyPr wrap="square" rtlCol="0">
            <a:spAutoFit/>
          </a:bodyPr>
          <a:lstStyle/>
          <a:p>
            <a:r>
              <a:rPr lang="sv-SE" b="1" dirty="0"/>
              <a:t>Spin of molecules</a:t>
            </a:r>
            <a:endParaRPr lang="en-GB" b="1" dirty="0"/>
          </a:p>
        </p:txBody>
      </p:sp>
      <p:sp>
        <p:nvSpPr>
          <p:cNvPr id="13" name="TextBox 12">
            <a:extLst>
              <a:ext uri="{FF2B5EF4-FFF2-40B4-BE49-F238E27FC236}">
                <a16:creationId xmlns:a16="http://schemas.microsoft.com/office/drawing/2014/main" id="{F3754E3F-8DE6-4809-8397-AC5AD71221D3}"/>
              </a:ext>
            </a:extLst>
          </p:cNvPr>
          <p:cNvSpPr txBox="1"/>
          <p:nvPr/>
        </p:nvSpPr>
        <p:spPr>
          <a:xfrm>
            <a:off x="2635386" y="3200084"/>
            <a:ext cx="3240360" cy="369332"/>
          </a:xfrm>
          <a:prstGeom prst="rect">
            <a:avLst/>
          </a:prstGeom>
          <a:noFill/>
        </p:spPr>
        <p:txBody>
          <a:bodyPr wrap="square" rtlCol="0">
            <a:spAutoFit/>
          </a:bodyPr>
          <a:lstStyle/>
          <a:p>
            <a:r>
              <a:rPr lang="sv-SE" dirty="0"/>
              <a:t>~meV</a:t>
            </a:r>
            <a:r>
              <a:rPr lang="sv-SE" dirty="0">
                <a:sym typeface="Wingdings" panose="05000000000000000000" pitchFamily="2" charset="2"/>
              </a:rPr>
              <a:t> Infrared</a:t>
            </a:r>
            <a:endParaRPr lang="en-GB" dirty="0"/>
          </a:p>
        </p:txBody>
      </p:sp>
      <p:sp>
        <p:nvSpPr>
          <p:cNvPr id="15" name="TextBox 14">
            <a:extLst>
              <a:ext uri="{FF2B5EF4-FFF2-40B4-BE49-F238E27FC236}">
                <a16:creationId xmlns:a16="http://schemas.microsoft.com/office/drawing/2014/main" id="{44A106F5-9816-4A45-9C2D-C5DBC2F93D01}"/>
              </a:ext>
            </a:extLst>
          </p:cNvPr>
          <p:cNvSpPr txBox="1"/>
          <p:nvPr/>
        </p:nvSpPr>
        <p:spPr>
          <a:xfrm>
            <a:off x="7740352" y="6180326"/>
            <a:ext cx="3240360" cy="369332"/>
          </a:xfrm>
          <a:prstGeom prst="rect">
            <a:avLst/>
          </a:prstGeom>
          <a:noFill/>
        </p:spPr>
        <p:txBody>
          <a:bodyPr wrap="square" rtlCol="0">
            <a:spAutoFit/>
          </a:bodyPr>
          <a:lstStyle/>
          <a:p>
            <a:r>
              <a:rPr lang="sv-SE" dirty="0"/>
              <a:t>~keV</a:t>
            </a:r>
            <a:r>
              <a:rPr lang="sv-SE" dirty="0">
                <a:sym typeface="Wingdings" panose="05000000000000000000" pitchFamily="2" charset="2"/>
              </a:rPr>
              <a:t>X-ray</a:t>
            </a:r>
            <a:endParaRPr lang="en-GB" dirty="0"/>
          </a:p>
        </p:txBody>
      </p:sp>
      <p:pic>
        <p:nvPicPr>
          <p:cNvPr id="16" name="Picture 2">
            <a:extLst>
              <a:ext uri="{FF2B5EF4-FFF2-40B4-BE49-F238E27FC236}">
                <a16:creationId xmlns:a16="http://schemas.microsoft.com/office/drawing/2014/main" id="{A33A49BD-6152-4A24-98DE-63C2CA7F6B62}"/>
              </a:ext>
            </a:extLst>
          </p:cNvPr>
          <p:cNvPicPr>
            <a:picLocks noChangeAspect="1" noChangeArrowheads="1"/>
          </p:cNvPicPr>
          <p:nvPr/>
        </p:nvPicPr>
        <p:blipFill>
          <a:blip r:embed="rId2">
            <a:clrChange>
              <a:clrFrom>
                <a:srgbClr val="FFFFFF"/>
              </a:clrFrom>
              <a:clrTo>
                <a:srgbClr val="FFFFFF">
                  <a:alpha val="0"/>
                </a:srgbClr>
              </a:clrTo>
            </a:clrChange>
          </a:blip>
          <a:srcRect l="56453" t="57769" r="12357" b="18555"/>
          <a:stretch>
            <a:fillRect/>
          </a:stretch>
        </p:blipFill>
        <p:spPr bwMode="auto">
          <a:xfrm>
            <a:off x="4710532" y="4630797"/>
            <a:ext cx="3156872" cy="1632866"/>
          </a:xfrm>
          <a:prstGeom prst="rect">
            <a:avLst/>
          </a:prstGeom>
          <a:noFill/>
          <a:ln w="9525">
            <a:noFill/>
            <a:miter lim="800000"/>
            <a:headEnd/>
            <a:tailEnd/>
          </a:ln>
          <a:effectLst/>
        </p:spPr>
      </p:pic>
      <p:pic>
        <p:nvPicPr>
          <p:cNvPr id="17" name="Picture 2">
            <a:extLst>
              <a:ext uri="{FF2B5EF4-FFF2-40B4-BE49-F238E27FC236}">
                <a16:creationId xmlns:a16="http://schemas.microsoft.com/office/drawing/2014/main" id="{C086CA0F-6AD7-4435-BA6F-C1380ABF9BD3}"/>
              </a:ext>
            </a:extLst>
          </p:cNvPr>
          <p:cNvPicPr>
            <a:picLocks noChangeAspect="1" noChangeArrowheads="1"/>
          </p:cNvPicPr>
          <p:nvPr/>
        </p:nvPicPr>
        <p:blipFill>
          <a:blip r:embed="rId2"/>
          <a:srcRect l="11831" t="56823" r="54829" b="17923"/>
          <a:stretch>
            <a:fillRect/>
          </a:stretch>
        </p:blipFill>
        <p:spPr bwMode="auto">
          <a:xfrm>
            <a:off x="4820199" y="1621966"/>
            <a:ext cx="3178876" cy="1640734"/>
          </a:xfrm>
          <a:prstGeom prst="rect">
            <a:avLst/>
          </a:prstGeom>
          <a:noFill/>
          <a:ln w="9525">
            <a:noFill/>
            <a:miter lim="800000"/>
            <a:headEnd/>
            <a:tailEnd/>
          </a:ln>
          <a:effectLst/>
        </p:spPr>
      </p:pic>
      <p:sp>
        <p:nvSpPr>
          <p:cNvPr id="14" name="TextBox 13">
            <a:extLst>
              <a:ext uri="{FF2B5EF4-FFF2-40B4-BE49-F238E27FC236}">
                <a16:creationId xmlns:a16="http://schemas.microsoft.com/office/drawing/2014/main" id="{E76957E9-0BE3-4328-B0C1-0143C79A05EA}"/>
              </a:ext>
            </a:extLst>
          </p:cNvPr>
          <p:cNvSpPr txBox="1"/>
          <p:nvPr/>
        </p:nvSpPr>
        <p:spPr>
          <a:xfrm>
            <a:off x="7192352" y="3275240"/>
            <a:ext cx="3240360" cy="369332"/>
          </a:xfrm>
          <a:prstGeom prst="rect">
            <a:avLst/>
          </a:prstGeom>
          <a:noFill/>
        </p:spPr>
        <p:txBody>
          <a:bodyPr wrap="square" rtlCol="0">
            <a:spAutoFit/>
          </a:bodyPr>
          <a:lstStyle/>
          <a:p>
            <a:r>
              <a:rPr lang="sv-SE" dirty="0"/>
              <a:t>~eV</a:t>
            </a:r>
            <a:r>
              <a:rPr lang="sv-SE" dirty="0">
                <a:sym typeface="Wingdings" panose="05000000000000000000" pitchFamily="2" charset="2"/>
              </a:rPr>
              <a:t> visible / UV</a:t>
            </a:r>
            <a:endParaRPr lang="en-GB" dirty="0"/>
          </a:p>
        </p:txBody>
      </p:sp>
      <p:sp>
        <p:nvSpPr>
          <p:cNvPr id="11" name="TextBox 10">
            <a:extLst>
              <a:ext uri="{FF2B5EF4-FFF2-40B4-BE49-F238E27FC236}">
                <a16:creationId xmlns:a16="http://schemas.microsoft.com/office/drawing/2014/main" id="{70B9E3F8-D56A-42B5-8CCF-C9D2DEA5B99A}"/>
              </a:ext>
            </a:extLst>
          </p:cNvPr>
          <p:cNvSpPr txBox="1"/>
          <p:nvPr/>
        </p:nvSpPr>
        <p:spPr>
          <a:xfrm>
            <a:off x="5680115" y="1287848"/>
            <a:ext cx="3564396" cy="369332"/>
          </a:xfrm>
          <a:prstGeom prst="rect">
            <a:avLst/>
          </a:prstGeom>
          <a:noFill/>
        </p:spPr>
        <p:txBody>
          <a:bodyPr wrap="square" rtlCol="0">
            <a:spAutoFit/>
          </a:bodyPr>
          <a:lstStyle/>
          <a:p>
            <a:r>
              <a:rPr lang="sv-SE" dirty="0"/>
              <a:t>Electronic structure of the material</a:t>
            </a:r>
            <a:endParaRPr lang="en-GB" dirty="0"/>
          </a:p>
        </p:txBody>
      </p:sp>
      <p:pic>
        <p:nvPicPr>
          <p:cNvPr id="18" name="Picture 2">
            <a:extLst>
              <a:ext uri="{FF2B5EF4-FFF2-40B4-BE49-F238E27FC236}">
                <a16:creationId xmlns:a16="http://schemas.microsoft.com/office/drawing/2014/main" id="{DF21DF47-624A-473B-8128-235E81E016CC}"/>
              </a:ext>
            </a:extLst>
          </p:cNvPr>
          <p:cNvPicPr>
            <a:picLocks noChangeAspect="1" noChangeArrowheads="1"/>
          </p:cNvPicPr>
          <p:nvPr/>
        </p:nvPicPr>
        <p:blipFill>
          <a:blip r:embed="rId2"/>
          <a:srcRect l="6980" t="7260" r="74736" b="54858"/>
          <a:stretch>
            <a:fillRect/>
          </a:stretch>
        </p:blipFill>
        <p:spPr bwMode="auto">
          <a:xfrm>
            <a:off x="2324804" y="4167266"/>
            <a:ext cx="1430374" cy="2019350"/>
          </a:xfrm>
          <a:prstGeom prst="rect">
            <a:avLst/>
          </a:prstGeom>
          <a:noFill/>
          <a:ln w="9525">
            <a:noFill/>
            <a:miter lim="800000"/>
            <a:headEnd/>
            <a:tailEnd/>
          </a:ln>
          <a:effectLst/>
        </p:spPr>
      </p:pic>
      <p:grpSp>
        <p:nvGrpSpPr>
          <p:cNvPr id="19" name="Gruppieren 28">
            <a:extLst>
              <a:ext uri="{FF2B5EF4-FFF2-40B4-BE49-F238E27FC236}">
                <a16:creationId xmlns:a16="http://schemas.microsoft.com/office/drawing/2014/main" id="{2810EDA2-737A-4830-90F1-7DEC81D9C1E9}"/>
              </a:ext>
            </a:extLst>
          </p:cNvPr>
          <p:cNvGrpSpPr/>
          <p:nvPr/>
        </p:nvGrpSpPr>
        <p:grpSpPr>
          <a:xfrm>
            <a:off x="122838" y="4428273"/>
            <a:ext cx="2111172" cy="1693422"/>
            <a:chOff x="6715140" y="-37806"/>
            <a:chExt cx="1643074" cy="1585782"/>
          </a:xfrm>
        </p:grpSpPr>
        <p:pic>
          <p:nvPicPr>
            <p:cNvPr id="20" name="Picture 2">
              <a:extLst>
                <a:ext uri="{FF2B5EF4-FFF2-40B4-BE49-F238E27FC236}">
                  <a16:creationId xmlns:a16="http://schemas.microsoft.com/office/drawing/2014/main" id="{C8FDBE15-9CAC-484E-BD69-4999EF6069B3}"/>
                </a:ext>
              </a:extLst>
            </p:cNvPr>
            <p:cNvPicPr>
              <a:picLocks noChangeAspect="1" noChangeArrowheads="1"/>
            </p:cNvPicPr>
            <p:nvPr/>
          </p:nvPicPr>
          <p:blipFill>
            <a:blip r:embed="rId2">
              <a:clrChange>
                <a:clrFrom>
                  <a:srgbClr val="FFFFFF"/>
                </a:clrFrom>
                <a:clrTo>
                  <a:srgbClr val="FFFFFF">
                    <a:alpha val="0"/>
                  </a:srgbClr>
                </a:clrTo>
              </a:clrChange>
            </a:blip>
            <a:srcRect l="26339" t="4104" r="52151" b="50122"/>
            <a:stretch>
              <a:fillRect/>
            </a:stretch>
          </p:blipFill>
          <p:spPr bwMode="auto">
            <a:xfrm>
              <a:off x="6977590" y="-24"/>
              <a:ext cx="1067587" cy="1548000"/>
            </a:xfrm>
            <a:prstGeom prst="rect">
              <a:avLst/>
            </a:prstGeom>
            <a:noFill/>
            <a:ln w="9525">
              <a:noFill/>
              <a:miter lim="800000"/>
              <a:headEnd/>
              <a:tailEnd/>
            </a:ln>
            <a:effectLst/>
          </p:spPr>
        </p:pic>
        <p:sp>
          <p:nvSpPr>
            <p:cNvPr id="21" name="Rechteck 27">
              <a:extLst>
                <a:ext uri="{FF2B5EF4-FFF2-40B4-BE49-F238E27FC236}">
                  <a16:creationId xmlns:a16="http://schemas.microsoft.com/office/drawing/2014/main" id="{BF27CCAC-0AB0-4F37-B1A6-B77BCB588A55}"/>
                </a:ext>
              </a:extLst>
            </p:cNvPr>
            <p:cNvSpPr/>
            <p:nvPr/>
          </p:nvSpPr>
          <p:spPr>
            <a:xfrm>
              <a:off x="6715140" y="-37806"/>
              <a:ext cx="1643074"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TextBox 21">
            <a:extLst>
              <a:ext uri="{FF2B5EF4-FFF2-40B4-BE49-F238E27FC236}">
                <a16:creationId xmlns:a16="http://schemas.microsoft.com/office/drawing/2014/main" id="{274E96BE-8262-4B98-AE60-BB6B11921A77}"/>
              </a:ext>
            </a:extLst>
          </p:cNvPr>
          <p:cNvSpPr txBox="1"/>
          <p:nvPr/>
        </p:nvSpPr>
        <p:spPr>
          <a:xfrm>
            <a:off x="1890184" y="6180326"/>
            <a:ext cx="3240360" cy="369332"/>
          </a:xfrm>
          <a:prstGeom prst="rect">
            <a:avLst/>
          </a:prstGeom>
          <a:noFill/>
        </p:spPr>
        <p:txBody>
          <a:bodyPr wrap="square" rtlCol="0">
            <a:spAutoFit/>
          </a:bodyPr>
          <a:lstStyle/>
          <a:p>
            <a:r>
              <a:rPr lang="sv-SE" dirty="0"/>
              <a:t>~meV-ueV</a:t>
            </a:r>
            <a:r>
              <a:rPr lang="sv-SE" dirty="0">
                <a:sym typeface="Wingdings" panose="05000000000000000000" pitchFamily="2" charset="2"/>
              </a:rPr>
              <a:t> microwave</a:t>
            </a:r>
            <a:endParaRPr lang="en-GB" dirty="0"/>
          </a:p>
        </p:txBody>
      </p:sp>
      <p:sp>
        <p:nvSpPr>
          <p:cNvPr id="24" name="Textfeld 23">
            <a:extLst>
              <a:ext uri="{FF2B5EF4-FFF2-40B4-BE49-F238E27FC236}">
                <a16:creationId xmlns:a16="http://schemas.microsoft.com/office/drawing/2014/main" id="{65A09334-ACF1-424F-A30D-66F0B717D991}"/>
              </a:ext>
            </a:extLst>
          </p:cNvPr>
          <p:cNvSpPr txBox="1"/>
          <p:nvPr/>
        </p:nvSpPr>
        <p:spPr>
          <a:xfrm>
            <a:off x="4820199" y="3976435"/>
            <a:ext cx="5222630" cy="369332"/>
          </a:xfrm>
          <a:prstGeom prst="rect">
            <a:avLst/>
          </a:prstGeom>
          <a:noFill/>
        </p:spPr>
        <p:txBody>
          <a:bodyPr wrap="square">
            <a:spAutoFit/>
          </a:bodyPr>
          <a:lstStyle/>
          <a:p>
            <a:r>
              <a:rPr lang="sv-SE" b="1" dirty="0"/>
              <a:t>Excitation of core-electrons</a:t>
            </a:r>
          </a:p>
        </p:txBody>
      </p:sp>
      <p:sp>
        <p:nvSpPr>
          <p:cNvPr id="25" name="Titel 1">
            <a:extLst>
              <a:ext uri="{FF2B5EF4-FFF2-40B4-BE49-F238E27FC236}">
                <a16:creationId xmlns:a16="http://schemas.microsoft.com/office/drawing/2014/main" id="{61701BEB-A5AD-4D33-9A81-EB18D206A025}"/>
              </a:ext>
            </a:extLst>
          </p:cNvPr>
          <p:cNvSpPr>
            <a:spLocks noGrp="1"/>
          </p:cNvSpPr>
          <p:nvPr>
            <p:ph type="title"/>
          </p:nvPr>
        </p:nvSpPr>
        <p:spPr>
          <a:xfrm>
            <a:off x="457200" y="-85697"/>
            <a:ext cx="8229600" cy="1143000"/>
          </a:xfrm>
        </p:spPr>
        <p:txBody>
          <a:bodyPr>
            <a:normAutofit/>
          </a:bodyPr>
          <a:lstStyle/>
          <a:p>
            <a:r>
              <a:rPr lang="en-GB" sz="3200" b="1" dirty="0"/>
              <a:t>I</a:t>
            </a:r>
            <a:r>
              <a:rPr lang="en-US" sz="3200" b="1" dirty="0" err="1"/>
              <a:t>nteraction</a:t>
            </a:r>
            <a:r>
              <a:rPr lang="en-US" sz="3200" b="1" dirty="0"/>
              <a:t> possibilities</a:t>
            </a:r>
          </a:p>
        </p:txBody>
      </p:sp>
      <p:sp>
        <p:nvSpPr>
          <p:cNvPr id="26" name="Rechteck 25">
            <a:extLst>
              <a:ext uri="{FF2B5EF4-FFF2-40B4-BE49-F238E27FC236}">
                <a16:creationId xmlns:a16="http://schemas.microsoft.com/office/drawing/2014/main" id="{3A20BDB3-27E8-4EB0-993B-15324461DFFD}"/>
              </a:ext>
            </a:extLst>
          </p:cNvPr>
          <p:cNvSpPr/>
          <p:nvPr/>
        </p:nvSpPr>
        <p:spPr>
          <a:xfrm>
            <a:off x="50034" y="980728"/>
            <a:ext cx="4449958" cy="2720163"/>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hteck 26">
            <a:extLst>
              <a:ext uri="{FF2B5EF4-FFF2-40B4-BE49-F238E27FC236}">
                <a16:creationId xmlns:a16="http://schemas.microsoft.com/office/drawing/2014/main" id="{A5C7EBF0-FD97-4E3A-AEAD-76BCC977F45B}"/>
              </a:ext>
            </a:extLst>
          </p:cNvPr>
          <p:cNvSpPr/>
          <p:nvPr/>
        </p:nvSpPr>
        <p:spPr>
          <a:xfrm>
            <a:off x="4652953" y="980728"/>
            <a:ext cx="4453128" cy="27201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hteck 27">
            <a:extLst>
              <a:ext uri="{FF2B5EF4-FFF2-40B4-BE49-F238E27FC236}">
                <a16:creationId xmlns:a16="http://schemas.microsoft.com/office/drawing/2014/main" id="{9CF5A284-34CD-4403-A98D-1FB82EF248F4}"/>
              </a:ext>
            </a:extLst>
          </p:cNvPr>
          <p:cNvSpPr/>
          <p:nvPr/>
        </p:nvSpPr>
        <p:spPr>
          <a:xfrm>
            <a:off x="46864" y="3909933"/>
            <a:ext cx="4453128" cy="272016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hteck 28">
            <a:extLst>
              <a:ext uri="{FF2B5EF4-FFF2-40B4-BE49-F238E27FC236}">
                <a16:creationId xmlns:a16="http://schemas.microsoft.com/office/drawing/2014/main" id="{73298D63-5948-4721-ABA3-EC814FEDB380}"/>
              </a:ext>
            </a:extLst>
          </p:cNvPr>
          <p:cNvSpPr/>
          <p:nvPr/>
        </p:nvSpPr>
        <p:spPr>
          <a:xfrm>
            <a:off x="4652953" y="3909933"/>
            <a:ext cx="4453128" cy="2720163"/>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hteck 29">
            <a:extLst>
              <a:ext uri="{FF2B5EF4-FFF2-40B4-BE49-F238E27FC236}">
                <a16:creationId xmlns:a16="http://schemas.microsoft.com/office/drawing/2014/main" id="{F6B06A35-283F-4D93-B3CB-B8A8C4D49C00}"/>
              </a:ext>
            </a:extLst>
          </p:cNvPr>
          <p:cNvSpPr/>
          <p:nvPr/>
        </p:nvSpPr>
        <p:spPr>
          <a:xfrm>
            <a:off x="4652953" y="3909933"/>
            <a:ext cx="4453128" cy="2720163"/>
          </a:xfrm>
          <a:prstGeom prst="rect">
            <a:avLst/>
          </a:prstGeom>
          <a:no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027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v-SE" dirty="0"/>
              <a:t>XRF</a:t>
            </a:r>
            <a:endParaRPr lang="de-DE" dirty="0"/>
          </a:p>
        </p:txBody>
      </p:sp>
      <p:grpSp>
        <p:nvGrpSpPr>
          <p:cNvPr id="26" name="Gruppieren 25">
            <a:extLst>
              <a:ext uri="{FF2B5EF4-FFF2-40B4-BE49-F238E27FC236}">
                <a16:creationId xmlns:a16="http://schemas.microsoft.com/office/drawing/2014/main" id="{85E0BD22-5B9C-491A-850E-0E8FB0A05C33}"/>
              </a:ext>
            </a:extLst>
          </p:cNvPr>
          <p:cNvGrpSpPr/>
          <p:nvPr/>
        </p:nvGrpSpPr>
        <p:grpSpPr>
          <a:xfrm>
            <a:off x="3220678" y="2276872"/>
            <a:ext cx="2427857" cy="2521248"/>
            <a:chOff x="3258094" y="1281773"/>
            <a:chExt cx="2427857" cy="2521248"/>
          </a:xfrm>
        </p:grpSpPr>
        <p:sp>
          <p:nvSpPr>
            <p:cNvPr id="3" name="Ellipse 2">
              <a:extLst>
                <a:ext uri="{FF2B5EF4-FFF2-40B4-BE49-F238E27FC236}">
                  <a16:creationId xmlns:a16="http://schemas.microsoft.com/office/drawing/2014/main" id="{6E21B49B-A11A-41E5-9468-7295D46898D9}"/>
                </a:ext>
              </a:extLst>
            </p:cNvPr>
            <p:cNvSpPr/>
            <p:nvPr/>
          </p:nvSpPr>
          <p:spPr>
            <a:xfrm>
              <a:off x="4170686" y="2132856"/>
              <a:ext cx="617338" cy="621792"/>
            </a:xfrm>
            <a:prstGeom prst="ellipse">
              <a:avLst/>
            </a:prstGeom>
            <a:gradFill flip="none" rotWithShape="1">
              <a:gsLst>
                <a:gs pos="0">
                  <a:schemeClr val="bg1">
                    <a:lumMod val="75000"/>
                  </a:schemeClr>
                </a:gs>
                <a:gs pos="50000">
                  <a:schemeClr val="bg1">
                    <a:lumMod val="65000"/>
                  </a:schemeClr>
                </a:gs>
                <a:gs pos="100000">
                  <a:schemeClr val="bg1">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Ellipse 8">
              <a:extLst>
                <a:ext uri="{FF2B5EF4-FFF2-40B4-BE49-F238E27FC236}">
                  <a16:creationId xmlns:a16="http://schemas.microsoft.com/office/drawing/2014/main" id="{1522C4C9-C941-44F2-9214-2D6A0AECD8FB}"/>
                </a:ext>
              </a:extLst>
            </p:cNvPr>
            <p:cNvSpPr/>
            <p:nvPr/>
          </p:nvSpPr>
          <p:spPr>
            <a:xfrm>
              <a:off x="3867287" y="1831684"/>
              <a:ext cx="1224136" cy="1224136"/>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Ellipse 9">
              <a:extLst>
                <a:ext uri="{FF2B5EF4-FFF2-40B4-BE49-F238E27FC236}">
                  <a16:creationId xmlns:a16="http://schemas.microsoft.com/office/drawing/2014/main" id="{34C91307-1604-46F0-A6ED-0F5111D9A7FF}"/>
                </a:ext>
              </a:extLst>
            </p:cNvPr>
            <p:cNvSpPr/>
            <p:nvPr/>
          </p:nvSpPr>
          <p:spPr>
            <a:xfrm>
              <a:off x="3564955" y="1529352"/>
              <a:ext cx="1828800" cy="18288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e 10">
              <a:extLst>
                <a:ext uri="{FF2B5EF4-FFF2-40B4-BE49-F238E27FC236}">
                  <a16:creationId xmlns:a16="http://schemas.microsoft.com/office/drawing/2014/main" id="{18BD7505-9FD8-4962-8147-026242152EC9}"/>
                </a:ext>
              </a:extLst>
            </p:cNvPr>
            <p:cNvSpPr/>
            <p:nvPr/>
          </p:nvSpPr>
          <p:spPr>
            <a:xfrm>
              <a:off x="3336355" y="1281773"/>
              <a:ext cx="2286000" cy="22860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llipse 11">
              <a:extLst>
                <a:ext uri="{FF2B5EF4-FFF2-40B4-BE49-F238E27FC236}">
                  <a16:creationId xmlns:a16="http://schemas.microsoft.com/office/drawing/2014/main" id="{28BD11E0-3EF5-4FC3-A093-67D8EA0FDB87}"/>
                </a:ext>
              </a:extLst>
            </p:cNvPr>
            <p:cNvSpPr/>
            <p:nvPr/>
          </p:nvSpPr>
          <p:spPr>
            <a:xfrm>
              <a:off x="4752710" y="1881106"/>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lipse 12">
              <a:extLst>
                <a:ext uri="{FF2B5EF4-FFF2-40B4-BE49-F238E27FC236}">
                  <a16:creationId xmlns:a16="http://schemas.microsoft.com/office/drawing/2014/main" id="{658E2D48-6B97-442B-BAE8-1BF3A692C0BB}"/>
                </a:ext>
              </a:extLst>
            </p:cNvPr>
            <p:cNvSpPr/>
            <p:nvPr/>
          </p:nvSpPr>
          <p:spPr>
            <a:xfrm>
              <a:off x="4071224" y="2866362"/>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llipse 13">
              <a:extLst>
                <a:ext uri="{FF2B5EF4-FFF2-40B4-BE49-F238E27FC236}">
                  <a16:creationId xmlns:a16="http://schemas.microsoft.com/office/drawing/2014/main" id="{6C7A7913-6C71-48D6-A51A-6CD11D8A8183}"/>
                </a:ext>
              </a:extLst>
            </p:cNvPr>
            <p:cNvSpPr/>
            <p:nvPr/>
          </p:nvSpPr>
          <p:spPr>
            <a:xfrm>
              <a:off x="4892499" y="309968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llipse 14">
              <a:extLst>
                <a:ext uri="{FF2B5EF4-FFF2-40B4-BE49-F238E27FC236}">
                  <a16:creationId xmlns:a16="http://schemas.microsoft.com/office/drawing/2014/main" id="{B348BD6A-F31A-491B-A6C1-1694DF73E61A}"/>
                </a:ext>
              </a:extLst>
            </p:cNvPr>
            <p:cNvSpPr/>
            <p:nvPr/>
          </p:nvSpPr>
          <p:spPr>
            <a:xfrm>
              <a:off x="5209669" y="1981690"/>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llipse 15">
              <a:extLst>
                <a:ext uri="{FF2B5EF4-FFF2-40B4-BE49-F238E27FC236}">
                  <a16:creationId xmlns:a16="http://schemas.microsoft.com/office/drawing/2014/main" id="{4FCB61B9-F564-46C9-A844-9D75A7FF282A}"/>
                </a:ext>
              </a:extLst>
            </p:cNvPr>
            <p:cNvSpPr/>
            <p:nvPr/>
          </p:nvSpPr>
          <p:spPr>
            <a:xfrm>
              <a:off x="3971762" y="1556426"/>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Ellipse 16">
              <a:extLst>
                <a:ext uri="{FF2B5EF4-FFF2-40B4-BE49-F238E27FC236}">
                  <a16:creationId xmlns:a16="http://schemas.microsoft.com/office/drawing/2014/main" id="{7FB7A1A5-15E2-448D-96E4-5805D7BA58A3}"/>
                </a:ext>
              </a:extLst>
            </p:cNvPr>
            <p:cNvSpPr/>
            <p:nvPr/>
          </p:nvSpPr>
          <p:spPr>
            <a:xfrm>
              <a:off x="3649579" y="2881726"/>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llipse 17">
              <a:extLst>
                <a:ext uri="{FF2B5EF4-FFF2-40B4-BE49-F238E27FC236}">
                  <a16:creationId xmlns:a16="http://schemas.microsoft.com/office/drawing/2014/main" id="{734E3835-EF8C-4CBF-98A2-00A6421BFC90}"/>
                </a:ext>
              </a:extLst>
            </p:cNvPr>
            <p:cNvSpPr/>
            <p:nvPr/>
          </p:nvSpPr>
          <p:spPr>
            <a:xfrm>
              <a:off x="4852172" y="1284319"/>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lipse 18">
              <a:extLst>
                <a:ext uri="{FF2B5EF4-FFF2-40B4-BE49-F238E27FC236}">
                  <a16:creationId xmlns:a16="http://schemas.microsoft.com/office/drawing/2014/main" id="{9B7AD642-DBCC-498B-8A58-0D7AB241962E}"/>
                </a:ext>
              </a:extLst>
            </p:cNvPr>
            <p:cNvSpPr/>
            <p:nvPr/>
          </p:nvSpPr>
          <p:spPr>
            <a:xfrm>
              <a:off x="5487027" y="2654064"/>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lipse 19">
              <a:extLst>
                <a:ext uri="{FF2B5EF4-FFF2-40B4-BE49-F238E27FC236}">
                  <a16:creationId xmlns:a16="http://schemas.microsoft.com/office/drawing/2014/main" id="{8A4C7232-B65D-4E13-9D7B-D5C117750534}"/>
                </a:ext>
              </a:extLst>
            </p:cNvPr>
            <p:cNvSpPr/>
            <p:nvPr/>
          </p:nvSpPr>
          <p:spPr>
            <a:xfrm>
              <a:off x="3258094" y="2509916"/>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feld 20">
              <a:extLst>
                <a:ext uri="{FF2B5EF4-FFF2-40B4-BE49-F238E27FC236}">
                  <a16:creationId xmlns:a16="http://schemas.microsoft.com/office/drawing/2014/main" id="{35AA7ADF-9B10-4733-AA2E-EC28E82442AE}"/>
                </a:ext>
              </a:extLst>
            </p:cNvPr>
            <p:cNvSpPr txBox="1"/>
            <p:nvPr/>
          </p:nvSpPr>
          <p:spPr>
            <a:xfrm>
              <a:off x="4360132" y="2871154"/>
              <a:ext cx="304892" cy="369332"/>
            </a:xfrm>
            <a:prstGeom prst="rect">
              <a:avLst/>
            </a:prstGeom>
            <a:noFill/>
          </p:spPr>
          <p:txBody>
            <a:bodyPr wrap="none" rtlCol="0">
              <a:spAutoFit/>
            </a:bodyPr>
            <a:lstStyle/>
            <a:p>
              <a:r>
                <a:rPr lang="en-US" dirty="0">
                  <a:solidFill>
                    <a:srgbClr val="FF0000"/>
                  </a:solidFill>
                </a:rPr>
                <a:t>K</a:t>
              </a:r>
            </a:p>
          </p:txBody>
        </p:sp>
        <p:sp>
          <p:nvSpPr>
            <p:cNvPr id="22" name="Textfeld 21">
              <a:extLst>
                <a:ext uri="{FF2B5EF4-FFF2-40B4-BE49-F238E27FC236}">
                  <a16:creationId xmlns:a16="http://schemas.microsoft.com/office/drawing/2014/main" id="{876D682B-65BE-428E-B53C-43B0BA6860AF}"/>
                </a:ext>
              </a:extLst>
            </p:cNvPr>
            <p:cNvSpPr txBox="1"/>
            <p:nvPr/>
          </p:nvSpPr>
          <p:spPr>
            <a:xfrm>
              <a:off x="4354709" y="3168515"/>
              <a:ext cx="282450" cy="369332"/>
            </a:xfrm>
            <a:prstGeom prst="rect">
              <a:avLst/>
            </a:prstGeom>
            <a:noFill/>
          </p:spPr>
          <p:txBody>
            <a:bodyPr wrap="none" rtlCol="0">
              <a:spAutoFit/>
            </a:bodyPr>
            <a:lstStyle/>
            <a:p>
              <a:r>
                <a:rPr lang="en-US" dirty="0">
                  <a:solidFill>
                    <a:srgbClr val="46A638"/>
                  </a:solidFill>
                </a:rPr>
                <a:t>L</a:t>
              </a:r>
            </a:p>
          </p:txBody>
        </p:sp>
        <p:sp>
          <p:nvSpPr>
            <p:cNvPr id="23" name="Textfeld 22">
              <a:extLst>
                <a:ext uri="{FF2B5EF4-FFF2-40B4-BE49-F238E27FC236}">
                  <a16:creationId xmlns:a16="http://schemas.microsoft.com/office/drawing/2014/main" id="{9896698F-DA44-4264-B06D-114BF0824854}"/>
                </a:ext>
              </a:extLst>
            </p:cNvPr>
            <p:cNvSpPr txBox="1"/>
            <p:nvPr/>
          </p:nvSpPr>
          <p:spPr>
            <a:xfrm>
              <a:off x="4338632" y="3433689"/>
              <a:ext cx="381836" cy="369332"/>
            </a:xfrm>
            <a:prstGeom prst="rect">
              <a:avLst/>
            </a:prstGeom>
            <a:noFill/>
          </p:spPr>
          <p:txBody>
            <a:bodyPr wrap="none" rtlCol="0">
              <a:spAutoFit/>
            </a:bodyPr>
            <a:lstStyle/>
            <a:p>
              <a:r>
                <a:rPr lang="en-US" dirty="0">
                  <a:solidFill>
                    <a:srgbClr val="0070C0"/>
                  </a:solidFill>
                </a:rPr>
                <a:t>M</a:t>
              </a:r>
            </a:p>
          </p:txBody>
        </p:sp>
      </p:grpSp>
      <p:sp>
        <p:nvSpPr>
          <p:cNvPr id="25" name="Textfeld 24">
            <a:extLst>
              <a:ext uri="{FF2B5EF4-FFF2-40B4-BE49-F238E27FC236}">
                <a16:creationId xmlns:a16="http://schemas.microsoft.com/office/drawing/2014/main" id="{6AD485CC-3A78-473B-AF2C-7337FD760667}"/>
              </a:ext>
            </a:extLst>
          </p:cNvPr>
          <p:cNvSpPr txBox="1"/>
          <p:nvPr/>
        </p:nvSpPr>
        <p:spPr>
          <a:xfrm>
            <a:off x="7668344" y="784455"/>
            <a:ext cx="1374094" cy="923330"/>
          </a:xfrm>
          <a:prstGeom prst="rect">
            <a:avLst/>
          </a:prstGeom>
          <a:noFill/>
        </p:spPr>
        <p:txBody>
          <a:bodyPr wrap="none" rtlCol="0">
            <a:spAutoFit/>
          </a:bodyPr>
          <a:lstStyle/>
          <a:p>
            <a:r>
              <a:rPr lang="en-US" dirty="0">
                <a:solidFill>
                  <a:srgbClr val="FF0000"/>
                </a:solidFill>
              </a:rPr>
              <a:t>K = 1S</a:t>
            </a:r>
          </a:p>
          <a:p>
            <a:r>
              <a:rPr lang="en-US" dirty="0">
                <a:solidFill>
                  <a:srgbClr val="46A638"/>
                </a:solidFill>
              </a:rPr>
              <a:t>L= 2S 2P</a:t>
            </a:r>
          </a:p>
          <a:p>
            <a:r>
              <a:rPr lang="en-US" dirty="0">
                <a:solidFill>
                  <a:srgbClr val="0070C0"/>
                </a:solidFill>
              </a:rPr>
              <a:t>M= 3S 3P 3D</a:t>
            </a:r>
          </a:p>
        </p:txBody>
      </p:sp>
      <p:sp>
        <p:nvSpPr>
          <p:cNvPr id="27" name="Rechteck 26">
            <a:extLst>
              <a:ext uri="{FF2B5EF4-FFF2-40B4-BE49-F238E27FC236}">
                <a16:creationId xmlns:a16="http://schemas.microsoft.com/office/drawing/2014/main" id="{525E1BFC-0302-49AF-93FB-6518476E4076}"/>
              </a:ext>
            </a:extLst>
          </p:cNvPr>
          <p:cNvSpPr/>
          <p:nvPr/>
        </p:nvSpPr>
        <p:spPr>
          <a:xfrm>
            <a:off x="107504" y="116632"/>
            <a:ext cx="8928992" cy="6624736"/>
          </a:xfrm>
          <a:prstGeom prst="rect">
            <a:avLst/>
          </a:prstGeom>
          <a:noFill/>
          <a:ln>
            <a:solidFill>
              <a:srgbClr val="9C2D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v-SE" dirty="0"/>
              <a:t>XRF/XES</a:t>
            </a:r>
            <a:endParaRPr lang="de-DE" dirty="0"/>
          </a:p>
        </p:txBody>
      </p:sp>
      <p:sp>
        <p:nvSpPr>
          <p:cNvPr id="3" name="Ellipse 2">
            <a:extLst>
              <a:ext uri="{FF2B5EF4-FFF2-40B4-BE49-F238E27FC236}">
                <a16:creationId xmlns:a16="http://schemas.microsoft.com/office/drawing/2014/main" id="{6E21B49B-A11A-41E5-9468-7295D46898D9}"/>
              </a:ext>
            </a:extLst>
          </p:cNvPr>
          <p:cNvSpPr/>
          <p:nvPr/>
        </p:nvSpPr>
        <p:spPr>
          <a:xfrm>
            <a:off x="4139952" y="3137805"/>
            <a:ext cx="617338" cy="621792"/>
          </a:xfrm>
          <a:prstGeom prst="ellipse">
            <a:avLst/>
          </a:prstGeom>
          <a:gradFill flip="none" rotWithShape="1">
            <a:gsLst>
              <a:gs pos="0">
                <a:schemeClr val="bg1">
                  <a:lumMod val="75000"/>
                </a:schemeClr>
              </a:gs>
              <a:gs pos="50000">
                <a:schemeClr val="bg1">
                  <a:lumMod val="65000"/>
                </a:schemeClr>
              </a:gs>
              <a:gs pos="100000">
                <a:schemeClr val="bg1">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Ellipse 8">
            <a:extLst>
              <a:ext uri="{FF2B5EF4-FFF2-40B4-BE49-F238E27FC236}">
                <a16:creationId xmlns:a16="http://schemas.microsoft.com/office/drawing/2014/main" id="{1522C4C9-C941-44F2-9214-2D6A0AECD8FB}"/>
              </a:ext>
            </a:extLst>
          </p:cNvPr>
          <p:cNvSpPr/>
          <p:nvPr/>
        </p:nvSpPr>
        <p:spPr>
          <a:xfrm>
            <a:off x="3836553" y="2836633"/>
            <a:ext cx="1224136" cy="1224136"/>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a:extLst>
              <a:ext uri="{FF2B5EF4-FFF2-40B4-BE49-F238E27FC236}">
                <a16:creationId xmlns:a16="http://schemas.microsoft.com/office/drawing/2014/main" id="{34C91307-1604-46F0-A6ED-0F5111D9A7FF}"/>
              </a:ext>
            </a:extLst>
          </p:cNvPr>
          <p:cNvSpPr/>
          <p:nvPr/>
        </p:nvSpPr>
        <p:spPr>
          <a:xfrm>
            <a:off x="3534221" y="2534301"/>
            <a:ext cx="1828800" cy="18288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e 10">
            <a:extLst>
              <a:ext uri="{FF2B5EF4-FFF2-40B4-BE49-F238E27FC236}">
                <a16:creationId xmlns:a16="http://schemas.microsoft.com/office/drawing/2014/main" id="{18BD7505-9FD8-4962-8147-026242152EC9}"/>
              </a:ext>
            </a:extLst>
          </p:cNvPr>
          <p:cNvSpPr/>
          <p:nvPr/>
        </p:nvSpPr>
        <p:spPr>
          <a:xfrm>
            <a:off x="3305621" y="2286722"/>
            <a:ext cx="2286000" cy="22860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llipse 11">
            <a:extLst>
              <a:ext uri="{FF2B5EF4-FFF2-40B4-BE49-F238E27FC236}">
                <a16:creationId xmlns:a16="http://schemas.microsoft.com/office/drawing/2014/main" id="{28BD11E0-3EF5-4FC3-A093-67D8EA0FDB87}"/>
              </a:ext>
            </a:extLst>
          </p:cNvPr>
          <p:cNvSpPr/>
          <p:nvPr/>
        </p:nvSpPr>
        <p:spPr>
          <a:xfrm>
            <a:off x="4721976" y="2886055"/>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lipse 12">
            <a:extLst>
              <a:ext uri="{FF2B5EF4-FFF2-40B4-BE49-F238E27FC236}">
                <a16:creationId xmlns:a16="http://schemas.microsoft.com/office/drawing/2014/main" id="{658E2D48-6B97-442B-BAE8-1BF3A692C0BB}"/>
              </a:ext>
            </a:extLst>
          </p:cNvPr>
          <p:cNvSpPr/>
          <p:nvPr/>
        </p:nvSpPr>
        <p:spPr>
          <a:xfrm>
            <a:off x="4040490" y="3871311"/>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llipse 13">
            <a:extLst>
              <a:ext uri="{FF2B5EF4-FFF2-40B4-BE49-F238E27FC236}">
                <a16:creationId xmlns:a16="http://schemas.microsoft.com/office/drawing/2014/main" id="{6C7A7913-6C71-48D6-A51A-6CD11D8A8183}"/>
              </a:ext>
            </a:extLst>
          </p:cNvPr>
          <p:cNvSpPr/>
          <p:nvPr/>
        </p:nvSpPr>
        <p:spPr>
          <a:xfrm>
            <a:off x="4861765" y="4104634"/>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llipse 14">
            <a:extLst>
              <a:ext uri="{FF2B5EF4-FFF2-40B4-BE49-F238E27FC236}">
                <a16:creationId xmlns:a16="http://schemas.microsoft.com/office/drawing/2014/main" id="{B348BD6A-F31A-491B-A6C1-1694DF73E61A}"/>
              </a:ext>
            </a:extLst>
          </p:cNvPr>
          <p:cNvSpPr/>
          <p:nvPr/>
        </p:nvSpPr>
        <p:spPr>
          <a:xfrm>
            <a:off x="5178935" y="2986639"/>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llipse 15">
            <a:extLst>
              <a:ext uri="{FF2B5EF4-FFF2-40B4-BE49-F238E27FC236}">
                <a16:creationId xmlns:a16="http://schemas.microsoft.com/office/drawing/2014/main" id="{4FCB61B9-F564-46C9-A844-9D75A7FF282A}"/>
              </a:ext>
            </a:extLst>
          </p:cNvPr>
          <p:cNvSpPr/>
          <p:nvPr/>
        </p:nvSpPr>
        <p:spPr>
          <a:xfrm>
            <a:off x="3941028" y="256137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Ellipse 16">
            <a:extLst>
              <a:ext uri="{FF2B5EF4-FFF2-40B4-BE49-F238E27FC236}">
                <a16:creationId xmlns:a16="http://schemas.microsoft.com/office/drawing/2014/main" id="{7FB7A1A5-15E2-448D-96E4-5805D7BA58A3}"/>
              </a:ext>
            </a:extLst>
          </p:cNvPr>
          <p:cNvSpPr/>
          <p:nvPr/>
        </p:nvSpPr>
        <p:spPr>
          <a:xfrm>
            <a:off x="3618845" y="388667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llipse 17">
            <a:extLst>
              <a:ext uri="{FF2B5EF4-FFF2-40B4-BE49-F238E27FC236}">
                <a16:creationId xmlns:a16="http://schemas.microsoft.com/office/drawing/2014/main" id="{734E3835-EF8C-4CBF-98A2-00A6421BFC90}"/>
              </a:ext>
            </a:extLst>
          </p:cNvPr>
          <p:cNvSpPr/>
          <p:nvPr/>
        </p:nvSpPr>
        <p:spPr>
          <a:xfrm>
            <a:off x="4821438" y="2289268"/>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lipse 18">
            <a:extLst>
              <a:ext uri="{FF2B5EF4-FFF2-40B4-BE49-F238E27FC236}">
                <a16:creationId xmlns:a16="http://schemas.microsoft.com/office/drawing/2014/main" id="{9B7AD642-DBCC-498B-8A58-0D7AB241962E}"/>
              </a:ext>
            </a:extLst>
          </p:cNvPr>
          <p:cNvSpPr/>
          <p:nvPr/>
        </p:nvSpPr>
        <p:spPr>
          <a:xfrm>
            <a:off x="5456293" y="3659013"/>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lipse 19">
            <a:extLst>
              <a:ext uri="{FF2B5EF4-FFF2-40B4-BE49-F238E27FC236}">
                <a16:creationId xmlns:a16="http://schemas.microsoft.com/office/drawing/2014/main" id="{8A4C7232-B65D-4E13-9D7B-D5C117750534}"/>
              </a:ext>
            </a:extLst>
          </p:cNvPr>
          <p:cNvSpPr/>
          <p:nvPr/>
        </p:nvSpPr>
        <p:spPr>
          <a:xfrm>
            <a:off x="3227360" y="3514865"/>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Gerade Verbindung mit Pfeil 21">
            <a:extLst>
              <a:ext uri="{FF2B5EF4-FFF2-40B4-BE49-F238E27FC236}">
                <a16:creationId xmlns:a16="http://schemas.microsoft.com/office/drawing/2014/main" id="{94ADD1A3-79D4-42AA-84AF-F3FEA12D92E4}"/>
              </a:ext>
            </a:extLst>
          </p:cNvPr>
          <p:cNvCxnSpPr>
            <a:cxnSpLocks/>
            <a:endCxn id="12" idx="7"/>
          </p:cNvCxnSpPr>
          <p:nvPr/>
        </p:nvCxnSpPr>
        <p:spPr>
          <a:xfrm flipH="1">
            <a:off x="4891768" y="2286722"/>
            <a:ext cx="2097770" cy="62879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4" name="Gerade Verbindung mit Pfeil 23">
            <a:extLst>
              <a:ext uri="{FF2B5EF4-FFF2-40B4-BE49-F238E27FC236}">
                <a16:creationId xmlns:a16="http://schemas.microsoft.com/office/drawing/2014/main" id="{29AD10F4-6945-4ED7-AE61-20DAEB0B0720}"/>
              </a:ext>
            </a:extLst>
          </p:cNvPr>
          <p:cNvCxnSpPr>
            <a:cxnSpLocks/>
            <a:stCxn id="12" idx="1"/>
          </p:cNvCxnSpPr>
          <p:nvPr/>
        </p:nvCxnSpPr>
        <p:spPr>
          <a:xfrm flipH="1" flipV="1">
            <a:off x="3227360" y="2056958"/>
            <a:ext cx="1523748" cy="858557"/>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7" name="Textfeld 26">
            <a:extLst>
              <a:ext uri="{FF2B5EF4-FFF2-40B4-BE49-F238E27FC236}">
                <a16:creationId xmlns:a16="http://schemas.microsoft.com/office/drawing/2014/main" id="{29CFC789-8A5B-4B05-B24B-21219DDDCD37}"/>
              </a:ext>
            </a:extLst>
          </p:cNvPr>
          <p:cNvSpPr txBox="1"/>
          <p:nvPr/>
        </p:nvSpPr>
        <p:spPr>
          <a:xfrm>
            <a:off x="6709801" y="1891517"/>
            <a:ext cx="1478353" cy="369332"/>
          </a:xfrm>
          <a:prstGeom prst="rect">
            <a:avLst/>
          </a:prstGeom>
          <a:noFill/>
        </p:spPr>
        <p:txBody>
          <a:bodyPr wrap="none" rtlCol="0">
            <a:spAutoFit/>
          </a:bodyPr>
          <a:lstStyle/>
          <a:p>
            <a:r>
              <a:rPr lang="en-US" dirty="0">
                <a:solidFill>
                  <a:srgbClr val="FF0000"/>
                </a:solidFill>
              </a:rPr>
              <a:t>Incident X-ray</a:t>
            </a:r>
          </a:p>
        </p:txBody>
      </p:sp>
      <p:sp>
        <p:nvSpPr>
          <p:cNvPr id="28" name="Textfeld 27">
            <a:extLst>
              <a:ext uri="{FF2B5EF4-FFF2-40B4-BE49-F238E27FC236}">
                <a16:creationId xmlns:a16="http://schemas.microsoft.com/office/drawing/2014/main" id="{71726492-E5FB-4F30-B2D9-CD63B08B0B99}"/>
              </a:ext>
            </a:extLst>
          </p:cNvPr>
          <p:cNvSpPr txBox="1"/>
          <p:nvPr/>
        </p:nvSpPr>
        <p:spPr>
          <a:xfrm>
            <a:off x="2239954" y="1680628"/>
            <a:ext cx="1707712" cy="369332"/>
          </a:xfrm>
          <a:prstGeom prst="rect">
            <a:avLst/>
          </a:prstGeom>
          <a:noFill/>
        </p:spPr>
        <p:txBody>
          <a:bodyPr wrap="none" rtlCol="0">
            <a:spAutoFit/>
          </a:bodyPr>
          <a:lstStyle/>
          <a:p>
            <a:r>
              <a:rPr lang="en-US" dirty="0">
                <a:solidFill>
                  <a:srgbClr val="FF0000"/>
                </a:solidFill>
              </a:rPr>
              <a:t>Ejected electron</a:t>
            </a:r>
          </a:p>
        </p:txBody>
      </p:sp>
      <p:sp>
        <p:nvSpPr>
          <p:cNvPr id="29" name="Textfeld 28">
            <a:extLst>
              <a:ext uri="{FF2B5EF4-FFF2-40B4-BE49-F238E27FC236}">
                <a16:creationId xmlns:a16="http://schemas.microsoft.com/office/drawing/2014/main" id="{901969AD-35CB-4918-8170-B3E68EAA0B52}"/>
              </a:ext>
            </a:extLst>
          </p:cNvPr>
          <p:cNvSpPr txBox="1"/>
          <p:nvPr/>
        </p:nvSpPr>
        <p:spPr>
          <a:xfrm>
            <a:off x="4342770" y="3865285"/>
            <a:ext cx="304892" cy="369332"/>
          </a:xfrm>
          <a:prstGeom prst="rect">
            <a:avLst/>
          </a:prstGeom>
          <a:noFill/>
        </p:spPr>
        <p:txBody>
          <a:bodyPr wrap="none" rtlCol="0">
            <a:spAutoFit/>
          </a:bodyPr>
          <a:lstStyle/>
          <a:p>
            <a:r>
              <a:rPr lang="en-US" dirty="0">
                <a:solidFill>
                  <a:srgbClr val="FF0000"/>
                </a:solidFill>
              </a:rPr>
              <a:t>K</a:t>
            </a:r>
          </a:p>
        </p:txBody>
      </p:sp>
      <p:sp>
        <p:nvSpPr>
          <p:cNvPr id="30" name="Textfeld 29">
            <a:extLst>
              <a:ext uri="{FF2B5EF4-FFF2-40B4-BE49-F238E27FC236}">
                <a16:creationId xmlns:a16="http://schemas.microsoft.com/office/drawing/2014/main" id="{EE1DF202-C870-41ED-8C30-62E42EBEFFCE}"/>
              </a:ext>
            </a:extLst>
          </p:cNvPr>
          <p:cNvSpPr txBox="1"/>
          <p:nvPr/>
        </p:nvSpPr>
        <p:spPr>
          <a:xfrm>
            <a:off x="4337347" y="4162646"/>
            <a:ext cx="282450" cy="369332"/>
          </a:xfrm>
          <a:prstGeom prst="rect">
            <a:avLst/>
          </a:prstGeom>
          <a:noFill/>
        </p:spPr>
        <p:txBody>
          <a:bodyPr wrap="none" rtlCol="0">
            <a:spAutoFit/>
          </a:bodyPr>
          <a:lstStyle/>
          <a:p>
            <a:r>
              <a:rPr lang="en-US" dirty="0">
                <a:solidFill>
                  <a:srgbClr val="46A638"/>
                </a:solidFill>
              </a:rPr>
              <a:t>L</a:t>
            </a:r>
          </a:p>
        </p:txBody>
      </p:sp>
      <p:sp>
        <p:nvSpPr>
          <p:cNvPr id="31" name="Textfeld 30">
            <a:extLst>
              <a:ext uri="{FF2B5EF4-FFF2-40B4-BE49-F238E27FC236}">
                <a16:creationId xmlns:a16="http://schemas.microsoft.com/office/drawing/2014/main" id="{110A5E3B-C200-42A9-9F16-FD6C9AD59E4D}"/>
              </a:ext>
            </a:extLst>
          </p:cNvPr>
          <p:cNvSpPr txBox="1"/>
          <p:nvPr/>
        </p:nvSpPr>
        <p:spPr>
          <a:xfrm>
            <a:off x="4321270" y="4427820"/>
            <a:ext cx="381836" cy="369332"/>
          </a:xfrm>
          <a:prstGeom prst="rect">
            <a:avLst/>
          </a:prstGeom>
          <a:noFill/>
        </p:spPr>
        <p:txBody>
          <a:bodyPr wrap="none" rtlCol="0">
            <a:spAutoFit/>
          </a:bodyPr>
          <a:lstStyle/>
          <a:p>
            <a:r>
              <a:rPr lang="en-US" dirty="0">
                <a:solidFill>
                  <a:srgbClr val="0070C0"/>
                </a:solidFill>
              </a:rPr>
              <a:t>M</a:t>
            </a:r>
          </a:p>
        </p:txBody>
      </p:sp>
      <p:sp>
        <p:nvSpPr>
          <p:cNvPr id="32" name="Textfeld 31">
            <a:extLst>
              <a:ext uri="{FF2B5EF4-FFF2-40B4-BE49-F238E27FC236}">
                <a16:creationId xmlns:a16="http://schemas.microsoft.com/office/drawing/2014/main" id="{0E88DC72-4AFC-4756-8936-97897BA8F02A}"/>
              </a:ext>
            </a:extLst>
          </p:cNvPr>
          <p:cNvSpPr txBox="1"/>
          <p:nvPr/>
        </p:nvSpPr>
        <p:spPr>
          <a:xfrm>
            <a:off x="7668344" y="784455"/>
            <a:ext cx="1374094" cy="923330"/>
          </a:xfrm>
          <a:prstGeom prst="rect">
            <a:avLst/>
          </a:prstGeom>
          <a:noFill/>
        </p:spPr>
        <p:txBody>
          <a:bodyPr wrap="none" rtlCol="0">
            <a:spAutoFit/>
          </a:bodyPr>
          <a:lstStyle/>
          <a:p>
            <a:r>
              <a:rPr lang="en-US" dirty="0">
                <a:solidFill>
                  <a:srgbClr val="FF0000"/>
                </a:solidFill>
              </a:rPr>
              <a:t>K = 1S</a:t>
            </a:r>
          </a:p>
          <a:p>
            <a:r>
              <a:rPr lang="en-US" dirty="0">
                <a:solidFill>
                  <a:srgbClr val="46A638"/>
                </a:solidFill>
              </a:rPr>
              <a:t>L= 2S 2P</a:t>
            </a:r>
          </a:p>
          <a:p>
            <a:r>
              <a:rPr lang="en-US" dirty="0">
                <a:solidFill>
                  <a:srgbClr val="0070C0"/>
                </a:solidFill>
              </a:rPr>
              <a:t>M= 3S 3P 3D</a:t>
            </a:r>
          </a:p>
        </p:txBody>
      </p:sp>
      <p:sp>
        <p:nvSpPr>
          <p:cNvPr id="33" name="Rechteck 32">
            <a:extLst>
              <a:ext uri="{FF2B5EF4-FFF2-40B4-BE49-F238E27FC236}">
                <a16:creationId xmlns:a16="http://schemas.microsoft.com/office/drawing/2014/main" id="{CB9A0958-28D0-47CE-83DC-E980AC56EF6D}"/>
              </a:ext>
            </a:extLst>
          </p:cNvPr>
          <p:cNvSpPr/>
          <p:nvPr/>
        </p:nvSpPr>
        <p:spPr>
          <a:xfrm>
            <a:off x="107504" y="116632"/>
            <a:ext cx="8928992" cy="6624736"/>
          </a:xfrm>
          <a:prstGeom prst="rect">
            <a:avLst/>
          </a:prstGeom>
          <a:noFill/>
          <a:ln>
            <a:solidFill>
              <a:srgbClr val="9C2D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4792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v-SE" dirty="0"/>
              <a:t>XRF</a:t>
            </a:r>
            <a:endParaRPr lang="de-DE" dirty="0"/>
          </a:p>
        </p:txBody>
      </p:sp>
      <p:sp>
        <p:nvSpPr>
          <p:cNvPr id="3" name="Ellipse 2">
            <a:extLst>
              <a:ext uri="{FF2B5EF4-FFF2-40B4-BE49-F238E27FC236}">
                <a16:creationId xmlns:a16="http://schemas.microsoft.com/office/drawing/2014/main" id="{6E21B49B-A11A-41E5-9468-7295D46898D9}"/>
              </a:ext>
            </a:extLst>
          </p:cNvPr>
          <p:cNvSpPr/>
          <p:nvPr/>
        </p:nvSpPr>
        <p:spPr>
          <a:xfrm>
            <a:off x="4140993" y="3127955"/>
            <a:ext cx="617338" cy="621792"/>
          </a:xfrm>
          <a:prstGeom prst="ellipse">
            <a:avLst/>
          </a:prstGeom>
          <a:gradFill flip="none" rotWithShape="1">
            <a:gsLst>
              <a:gs pos="0">
                <a:schemeClr val="bg1">
                  <a:lumMod val="75000"/>
                </a:schemeClr>
              </a:gs>
              <a:gs pos="50000">
                <a:schemeClr val="bg1">
                  <a:lumMod val="65000"/>
                </a:schemeClr>
              </a:gs>
              <a:gs pos="100000">
                <a:schemeClr val="bg1">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Ellipse 8">
            <a:extLst>
              <a:ext uri="{FF2B5EF4-FFF2-40B4-BE49-F238E27FC236}">
                <a16:creationId xmlns:a16="http://schemas.microsoft.com/office/drawing/2014/main" id="{1522C4C9-C941-44F2-9214-2D6A0AECD8FB}"/>
              </a:ext>
            </a:extLst>
          </p:cNvPr>
          <p:cNvSpPr/>
          <p:nvPr/>
        </p:nvSpPr>
        <p:spPr>
          <a:xfrm>
            <a:off x="3837594" y="2826783"/>
            <a:ext cx="1224136" cy="1224136"/>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a:extLst>
              <a:ext uri="{FF2B5EF4-FFF2-40B4-BE49-F238E27FC236}">
                <a16:creationId xmlns:a16="http://schemas.microsoft.com/office/drawing/2014/main" id="{34C91307-1604-46F0-A6ED-0F5111D9A7FF}"/>
              </a:ext>
            </a:extLst>
          </p:cNvPr>
          <p:cNvSpPr/>
          <p:nvPr/>
        </p:nvSpPr>
        <p:spPr>
          <a:xfrm>
            <a:off x="3535262" y="2524451"/>
            <a:ext cx="1828800" cy="18288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e 10">
            <a:extLst>
              <a:ext uri="{FF2B5EF4-FFF2-40B4-BE49-F238E27FC236}">
                <a16:creationId xmlns:a16="http://schemas.microsoft.com/office/drawing/2014/main" id="{18BD7505-9FD8-4962-8147-026242152EC9}"/>
              </a:ext>
            </a:extLst>
          </p:cNvPr>
          <p:cNvSpPr/>
          <p:nvPr/>
        </p:nvSpPr>
        <p:spPr>
          <a:xfrm>
            <a:off x="3306662" y="2276872"/>
            <a:ext cx="2286000" cy="22860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llipse 11">
            <a:extLst>
              <a:ext uri="{FF2B5EF4-FFF2-40B4-BE49-F238E27FC236}">
                <a16:creationId xmlns:a16="http://schemas.microsoft.com/office/drawing/2014/main" id="{28BD11E0-3EF5-4FC3-A093-67D8EA0FDB87}"/>
              </a:ext>
            </a:extLst>
          </p:cNvPr>
          <p:cNvSpPr/>
          <p:nvPr/>
        </p:nvSpPr>
        <p:spPr>
          <a:xfrm>
            <a:off x="4723017" y="2876205"/>
            <a:ext cx="198924" cy="20116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lipse 12">
            <a:extLst>
              <a:ext uri="{FF2B5EF4-FFF2-40B4-BE49-F238E27FC236}">
                <a16:creationId xmlns:a16="http://schemas.microsoft.com/office/drawing/2014/main" id="{658E2D48-6B97-442B-BAE8-1BF3A692C0BB}"/>
              </a:ext>
            </a:extLst>
          </p:cNvPr>
          <p:cNvSpPr/>
          <p:nvPr/>
        </p:nvSpPr>
        <p:spPr>
          <a:xfrm>
            <a:off x="4041531" y="3861461"/>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llipse 13">
            <a:extLst>
              <a:ext uri="{FF2B5EF4-FFF2-40B4-BE49-F238E27FC236}">
                <a16:creationId xmlns:a16="http://schemas.microsoft.com/office/drawing/2014/main" id="{6C7A7913-6C71-48D6-A51A-6CD11D8A8183}"/>
              </a:ext>
            </a:extLst>
          </p:cNvPr>
          <p:cNvSpPr/>
          <p:nvPr/>
        </p:nvSpPr>
        <p:spPr>
          <a:xfrm>
            <a:off x="4862806" y="4094784"/>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llipse 14">
            <a:extLst>
              <a:ext uri="{FF2B5EF4-FFF2-40B4-BE49-F238E27FC236}">
                <a16:creationId xmlns:a16="http://schemas.microsoft.com/office/drawing/2014/main" id="{B348BD6A-F31A-491B-A6C1-1694DF73E61A}"/>
              </a:ext>
            </a:extLst>
          </p:cNvPr>
          <p:cNvSpPr/>
          <p:nvPr/>
        </p:nvSpPr>
        <p:spPr>
          <a:xfrm>
            <a:off x="5179976" y="2976789"/>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llipse 15">
            <a:extLst>
              <a:ext uri="{FF2B5EF4-FFF2-40B4-BE49-F238E27FC236}">
                <a16:creationId xmlns:a16="http://schemas.microsoft.com/office/drawing/2014/main" id="{4FCB61B9-F564-46C9-A844-9D75A7FF282A}"/>
              </a:ext>
            </a:extLst>
          </p:cNvPr>
          <p:cNvSpPr/>
          <p:nvPr/>
        </p:nvSpPr>
        <p:spPr>
          <a:xfrm>
            <a:off x="3942069" y="255152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Ellipse 16">
            <a:extLst>
              <a:ext uri="{FF2B5EF4-FFF2-40B4-BE49-F238E27FC236}">
                <a16:creationId xmlns:a16="http://schemas.microsoft.com/office/drawing/2014/main" id="{7FB7A1A5-15E2-448D-96E4-5805D7BA58A3}"/>
              </a:ext>
            </a:extLst>
          </p:cNvPr>
          <p:cNvSpPr/>
          <p:nvPr/>
        </p:nvSpPr>
        <p:spPr>
          <a:xfrm>
            <a:off x="3619886" y="387682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llipse 17">
            <a:extLst>
              <a:ext uri="{FF2B5EF4-FFF2-40B4-BE49-F238E27FC236}">
                <a16:creationId xmlns:a16="http://schemas.microsoft.com/office/drawing/2014/main" id="{734E3835-EF8C-4CBF-98A2-00A6421BFC90}"/>
              </a:ext>
            </a:extLst>
          </p:cNvPr>
          <p:cNvSpPr/>
          <p:nvPr/>
        </p:nvSpPr>
        <p:spPr>
          <a:xfrm>
            <a:off x="4822479" y="2279418"/>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lipse 18">
            <a:extLst>
              <a:ext uri="{FF2B5EF4-FFF2-40B4-BE49-F238E27FC236}">
                <a16:creationId xmlns:a16="http://schemas.microsoft.com/office/drawing/2014/main" id="{9B7AD642-DBCC-498B-8A58-0D7AB241962E}"/>
              </a:ext>
            </a:extLst>
          </p:cNvPr>
          <p:cNvSpPr/>
          <p:nvPr/>
        </p:nvSpPr>
        <p:spPr>
          <a:xfrm>
            <a:off x="5457334" y="3649163"/>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lipse 19">
            <a:extLst>
              <a:ext uri="{FF2B5EF4-FFF2-40B4-BE49-F238E27FC236}">
                <a16:creationId xmlns:a16="http://schemas.microsoft.com/office/drawing/2014/main" id="{8A4C7232-B65D-4E13-9D7B-D5C117750534}"/>
              </a:ext>
            </a:extLst>
          </p:cNvPr>
          <p:cNvSpPr/>
          <p:nvPr/>
        </p:nvSpPr>
        <p:spPr>
          <a:xfrm>
            <a:off x="3228401" y="3505015"/>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Gerade Verbindung mit Pfeil 21">
            <a:extLst>
              <a:ext uri="{FF2B5EF4-FFF2-40B4-BE49-F238E27FC236}">
                <a16:creationId xmlns:a16="http://schemas.microsoft.com/office/drawing/2014/main" id="{94ADD1A3-79D4-42AA-84AF-F3FEA12D92E4}"/>
              </a:ext>
            </a:extLst>
          </p:cNvPr>
          <p:cNvCxnSpPr>
            <a:cxnSpLocks/>
            <a:endCxn id="12" idx="7"/>
          </p:cNvCxnSpPr>
          <p:nvPr/>
        </p:nvCxnSpPr>
        <p:spPr>
          <a:xfrm flipH="1">
            <a:off x="4892809" y="2276872"/>
            <a:ext cx="2097770" cy="62879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4" name="Gerade Verbindung mit Pfeil 23">
            <a:extLst>
              <a:ext uri="{FF2B5EF4-FFF2-40B4-BE49-F238E27FC236}">
                <a16:creationId xmlns:a16="http://schemas.microsoft.com/office/drawing/2014/main" id="{29AD10F4-6945-4ED7-AE61-20DAEB0B0720}"/>
              </a:ext>
            </a:extLst>
          </p:cNvPr>
          <p:cNvCxnSpPr>
            <a:cxnSpLocks/>
            <a:stCxn id="12" idx="1"/>
          </p:cNvCxnSpPr>
          <p:nvPr/>
        </p:nvCxnSpPr>
        <p:spPr>
          <a:xfrm flipH="1" flipV="1">
            <a:off x="3228401" y="2047108"/>
            <a:ext cx="1523748" cy="858557"/>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7" name="Textfeld 26">
            <a:extLst>
              <a:ext uri="{FF2B5EF4-FFF2-40B4-BE49-F238E27FC236}">
                <a16:creationId xmlns:a16="http://schemas.microsoft.com/office/drawing/2014/main" id="{29CFC789-8A5B-4B05-B24B-21219DDDCD37}"/>
              </a:ext>
            </a:extLst>
          </p:cNvPr>
          <p:cNvSpPr txBox="1"/>
          <p:nvPr/>
        </p:nvSpPr>
        <p:spPr>
          <a:xfrm>
            <a:off x="6710842" y="1881667"/>
            <a:ext cx="1478353" cy="369332"/>
          </a:xfrm>
          <a:prstGeom prst="rect">
            <a:avLst/>
          </a:prstGeom>
          <a:noFill/>
        </p:spPr>
        <p:txBody>
          <a:bodyPr wrap="none" rtlCol="0">
            <a:spAutoFit/>
          </a:bodyPr>
          <a:lstStyle/>
          <a:p>
            <a:r>
              <a:rPr lang="en-US" dirty="0">
                <a:solidFill>
                  <a:srgbClr val="FF0000"/>
                </a:solidFill>
              </a:rPr>
              <a:t>Incident X-ray</a:t>
            </a:r>
          </a:p>
        </p:txBody>
      </p:sp>
      <p:sp>
        <p:nvSpPr>
          <p:cNvPr id="28" name="Textfeld 27">
            <a:extLst>
              <a:ext uri="{FF2B5EF4-FFF2-40B4-BE49-F238E27FC236}">
                <a16:creationId xmlns:a16="http://schemas.microsoft.com/office/drawing/2014/main" id="{71726492-E5FB-4F30-B2D9-CD63B08B0B99}"/>
              </a:ext>
            </a:extLst>
          </p:cNvPr>
          <p:cNvSpPr txBox="1"/>
          <p:nvPr/>
        </p:nvSpPr>
        <p:spPr>
          <a:xfrm>
            <a:off x="2182092" y="1506933"/>
            <a:ext cx="1707712" cy="369332"/>
          </a:xfrm>
          <a:prstGeom prst="rect">
            <a:avLst/>
          </a:prstGeom>
          <a:noFill/>
        </p:spPr>
        <p:txBody>
          <a:bodyPr wrap="none" rtlCol="0">
            <a:spAutoFit/>
          </a:bodyPr>
          <a:lstStyle/>
          <a:p>
            <a:r>
              <a:rPr lang="en-US" dirty="0">
                <a:solidFill>
                  <a:srgbClr val="FF0000"/>
                </a:solidFill>
              </a:rPr>
              <a:t>Ejected electron</a:t>
            </a:r>
          </a:p>
        </p:txBody>
      </p:sp>
      <p:sp>
        <p:nvSpPr>
          <p:cNvPr id="25" name="Ellipse 24">
            <a:extLst>
              <a:ext uri="{FF2B5EF4-FFF2-40B4-BE49-F238E27FC236}">
                <a16:creationId xmlns:a16="http://schemas.microsoft.com/office/drawing/2014/main" id="{19E0C536-91FB-44A6-AC56-DDB03E6E3F3B}"/>
              </a:ext>
            </a:extLst>
          </p:cNvPr>
          <p:cNvSpPr/>
          <p:nvPr/>
        </p:nvSpPr>
        <p:spPr>
          <a:xfrm>
            <a:off x="3035948" y="1924796"/>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feld 28">
            <a:extLst>
              <a:ext uri="{FF2B5EF4-FFF2-40B4-BE49-F238E27FC236}">
                <a16:creationId xmlns:a16="http://schemas.microsoft.com/office/drawing/2014/main" id="{A1DDBC49-8A07-45F9-962A-B0B9BABC10F4}"/>
              </a:ext>
            </a:extLst>
          </p:cNvPr>
          <p:cNvSpPr txBox="1"/>
          <p:nvPr/>
        </p:nvSpPr>
        <p:spPr>
          <a:xfrm>
            <a:off x="4331111" y="3868135"/>
            <a:ext cx="304892" cy="369332"/>
          </a:xfrm>
          <a:prstGeom prst="rect">
            <a:avLst/>
          </a:prstGeom>
          <a:noFill/>
        </p:spPr>
        <p:txBody>
          <a:bodyPr wrap="none" rtlCol="0">
            <a:spAutoFit/>
          </a:bodyPr>
          <a:lstStyle/>
          <a:p>
            <a:r>
              <a:rPr lang="en-US" dirty="0">
                <a:solidFill>
                  <a:srgbClr val="FF0000"/>
                </a:solidFill>
              </a:rPr>
              <a:t>K</a:t>
            </a:r>
          </a:p>
        </p:txBody>
      </p:sp>
      <p:sp>
        <p:nvSpPr>
          <p:cNvPr id="30" name="Textfeld 29">
            <a:extLst>
              <a:ext uri="{FF2B5EF4-FFF2-40B4-BE49-F238E27FC236}">
                <a16:creationId xmlns:a16="http://schemas.microsoft.com/office/drawing/2014/main" id="{24D69128-1102-462B-B410-BEBA06D973AD}"/>
              </a:ext>
            </a:extLst>
          </p:cNvPr>
          <p:cNvSpPr txBox="1"/>
          <p:nvPr/>
        </p:nvSpPr>
        <p:spPr>
          <a:xfrm>
            <a:off x="4325688" y="4165496"/>
            <a:ext cx="282450" cy="369332"/>
          </a:xfrm>
          <a:prstGeom prst="rect">
            <a:avLst/>
          </a:prstGeom>
          <a:noFill/>
        </p:spPr>
        <p:txBody>
          <a:bodyPr wrap="none" rtlCol="0">
            <a:spAutoFit/>
          </a:bodyPr>
          <a:lstStyle/>
          <a:p>
            <a:r>
              <a:rPr lang="en-US" dirty="0">
                <a:solidFill>
                  <a:srgbClr val="46A638"/>
                </a:solidFill>
              </a:rPr>
              <a:t>L</a:t>
            </a:r>
          </a:p>
        </p:txBody>
      </p:sp>
      <p:sp>
        <p:nvSpPr>
          <p:cNvPr id="31" name="Textfeld 30">
            <a:extLst>
              <a:ext uri="{FF2B5EF4-FFF2-40B4-BE49-F238E27FC236}">
                <a16:creationId xmlns:a16="http://schemas.microsoft.com/office/drawing/2014/main" id="{FB9663FC-5A98-4472-AAE6-EBA263ED6058}"/>
              </a:ext>
            </a:extLst>
          </p:cNvPr>
          <p:cNvSpPr txBox="1"/>
          <p:nvPr/>
        </p:nvSpPr>
        <p:spPr>
          <a:xfrm>
            <a:off x="4309611" y="4430670"/>
            <a:ext cx="381836" cy="369332"/>
          </a:xfrm>
          <a:prstGeom prst="rect">
            <a:avLst/>
          </a:prstGeom>
          <a:noFill/>
        </p:spPr>
        <p:txBody>
          <a:bodyPr wrap="none" rtlCol="0">
            <a:spAutoFit/>
          </a:bodyPr>
          <a:lstStyle/>
          <a:p>
            <a:r>
              <a:rPr lang="en-US" dirty="0">
                <a:solidFill>
                  <a:srgbClr val="0070C0"/>
                </a:solidFill>
              </a:rPr>
              <a:t>M</a:t>
            </a:r>
          </a:p>
        </p:txBody>
      </p:sp>
      <p:sp>
        <p:nvSpPr>
          <p:cNvPr id="32" name="Textfeld 31">
            <a:extLst>
              <a:ext uri="{FF2B5EF4-FFF2-40B4-BE49-F238E27FC236}">
                <a16:creationId xmlns:a16="http://schemas.microsoft.com/office/drawing/2014/main" id="{C4029DCF-CC83-4289-B792-B06E38240DBB}"/>
              </a:ext>
            </a:extLst>
          </p:cNvPr>
          <p:cNvSpPr txBox="1"/>
          <p:nvPr/>
        </p:nvSpPr>
        <p:spPr>
          <a:xfrm>
            <a:off x="7668344" y="784455"/>
            <a:ext cx="1374094" cy="923330"/>
          </a:xfrm>
          <a:prstGeom prst="rect">
            <a:avLst/>
          </a:prstGeom>
          <a:noFill/>
        </p:spPr>
        <p:txBody>
          <a:bodyPr wrap="none" rtlCol="0">
            <a:spAutoFit/>
          </a:bodyPr>
          <a:lstStyle/>
          <a:p>
            <a:r>
              <a:rPr lang="en-US" dirty="0">
                <a:solidFill>
                  <a:srgbClr val="FF0000"/>
                </a:solidFill>
              </a:rPr>
              <a:t>K = 1S</a:t>
            </a:r>
          </a:p>
          <a:p>
            <a:r>
              <a:rPr lang="en-US" dirty="0">
                <a:solidFill>
                  <a:srgbClr val="46A638"/>
                </a:solidFill>
              </a:rPr>
              <a:t>L= 2S 2P</a:t>
            </a:r>
          </a:p>
          <a:p>
            <a:r>
              <a:rPr lang="en-US" dirty="0">
                <a:solidFill>
                  <a:srgbClr val="0070C0"/>
                </a:solidFill>
              </a:rPr>
              <a:t>M= 3S 3P 3D</a:t>
            </a:r>
          </a:p>
        </p:txBody>
      </p:sp>
      <p:sp>
        <p:nvSpPr>
          <p:cNvPr id="33" name="Rechteck 32">
            <a:extLst>
              <a:ext uri="{FF2B5EF4-FFF2-40B4-BE49-F238E27FC236}">
                <a16:creationId xmlns:a16="http://schemas.microsoft.com/office/drawing/2014/main" id="{3C14F8F6-12A6-4999-A008-AA4DF0EFB092}"/>
              </a:ext>
            </a:extLst>
          </p:cNvPr>
          <p:cNvSpPr/>
          <p:nvPr/>
        </p:nvSpPr>
        <p:spPr>
          <a:xfrm>
            <a:off x="107504" y="116632"/>
            <a:ext cx="8928992" cy="6624736"/>
          </a:xfrm>
          <a:prstGeom prst="rect">
            <a:avLst/>
          </a:prstGeom>
          <a:noFill/>
          <a:ln>
            <a:solidFill>
              <a:srgbClr val="9C2D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4883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v-SE" dirty="0"/>
              <a:t>XRF</a:t>
            </a:r>
            <a:endParaRPr lang="de-DE" dirty="0"/>
          </a:p>
        </p:txBody>
      </p:sp>
      <p:sp>
        <p:nvSpPr>
          <p:cNvPr id="3" name="Ellipse 2">
            <a:extLst>
              <a:ext uri="{FF2B5EF4-FFF2-40B4-BE49-F238E27FC236}">
                <a16:creationId xmlns:a16="http://schemas.microsoft.com/office/drawing/2014/main" id="{6E21B49B-A11A-41E5-9468-7295D46898D9}"/>
              </a:ext>
            </a:extLst>
          </p:cNvPr>
          <p:cNvSpPr/>
          <p:nvPr/>
        </p:nvSpPr>
        <p:spPr>
          <a:xfrm>
            <a:off x="4139952" y="3125105"/>
            <a:ext cx="617338" cy="621792"/>
          </a:xfrm>
          <a:prstGeom prst="ellipse">
            <a:avLst/>
          </a:prstGeom>
          <a:gradFill flip="none" rotWithShape="1">
            <a:gsLst>
              <a:gs pos="0">
                <a:schemeClr val="bg1">
                  <a:lumMod val="75000"/>
                </a:schemeClr>
              </a:gs>
              <a:gs pos="50000">
                <a:schemeClr val="bg1">
                  <a:lumMod val="65000"/>
                </a:schemeClr>
              </a:gs>
              <a:gs pos="100000">
                <a:schemeClr val="bg1">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Ellipse 8">
            <a:extLst>
              <a:ext uri="{FF2B5EF4-FFF2-40B4-BE49-F238E27FC236}">
                <a16:creationId xmlns:a16="http://schemas.microsoft.com/office/drawing/2014/main" id="{1522C4C9-C941-44F2-9214-2D6A0AECD8FB}"/>
              </a:ext>
            </a:extLst>
          </p:cNvPr>
          <p:cNvSpPr/>
          <p:nvPr/>
        </p:nvSpPr>
        <p:spPr>
          <a:xfrm>
            <a:off x="3836553" y="2823933"/>
            <a:ext cx="1224136" cy="1224136"/>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a:extLst>
              <a:ext uri="{FF2B5EF4-FFF2-40B4-BE49-F238E27FC236}">
                <a16:creationId xmlns:a16="http://schemas.microsoft.com/office/drawing/2014/main" id="{34C91307-1604-46F0-A6ED-0F5111D9A7FF}"/>
              </a:ext>
            </a:extLst>
          </p:cNvPr>
          <p:cNvSpPr/>
          <p:nvPr/>
        </p:nvSpPr>
        <p:spPr>
          <a:xfrm>
            <a:off x="3534221" y="2521601"/>
            <a:ext cx="1828800" cy="18288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e 10">
            <a:extLst>
              <a:ext uri="{FF2B5EF4-FFF2-40B4-BE49-F238E27FC236}">
                <a16:creationId xmlns:a16="http://schemas.microsoft.com/office/drawing/2014/main" id="{18BD7505-9FD8-4962-8147-026242152EC9}"/>
              </a:ext>
            </a:extLst>
          </p:cNvPr>
          <p:cNvSpPr/>
          <p:nvPr/>
        </p:nvSpPr>
        <p:spPr>
          <a:xfrm>
            <a:off x="3305621" y="2274022"/>
            <a:ext cx="2286000" cy="22860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llipse 11">
            <a:extLst>
              <a:ext uri="{FF2B5EF4-FFF2-40B4-BE49-F238E27FC236}">
                <a16:creationId xmlns:a16="http://schemas.microsoft.com/office/drawing/2014/main" id="{28BD11E0-3EF5-4FC3-A093-67D8EA0FDB87}"/>
              </a:ext>
            </a:extLst>
          </p:cNvPr>
          <p:cNvSpPr/>
          <p:nvPr/>
        </p:nvSpPr>
        <p:spPr>
          <a:xfrm>
            <a:off x="4721976" y="2873355"/>
            <a:ext cx="198924" cy="20116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lipse 12">
            <a:extLst>
              <a:ext uri="{FF2B5EF4-FFF2-40B4-BE49-F238E27FC236}">
                <a16:creationId xmlns:a16="http://schemas.microsoft.com/office/drawing/2014/main" id="{658E2D48-6B97-442B-BAE8-1BF3A692C0BB}"/>
              </a:ext>
            </a:extLst>
          </p:cNvPr>
          <p:cNvSpPr/>
          <p:nvPr/>
        </p:nvSpPr>
        <p:spPr>
          <a:xfrm>
            <a:off x="4040490" y="3858611"/>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llipse 13">
            <a:extLst>
              <a:ext uri="{FF2B5EF4-FFF2-40B4-BE49-F238E27FC236}">
                <a16:creationId xmlns:a16="http://schemas.microsoft.com/office/drawing/2014/main" id="{6C7A7913-6C71-48D6-A51A-6CD11D8A8183}"/>
              </a:ext>
            </a:extLst>
          </p:cNvPr>
          <p:cNvSpPr/>
          <p:nvPr/>
        </p:nvSpPr>
        <p:spPr>
          <a:xfrm>
            <a:off x="4861765" y="4091934"/>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llipse 14">
            <a:extLst>
              <a:ext uri="{FF2B5EF4-FFF2-40B4-BE49-F238E27FC236}">
                <a16:creationId xmlns:a16="http://schemas.microsoft.com/office/drawing/2014/main" id="{B348BD6A-F31A-491B-A6C1-1694DF73E61A}"/>
              </a:ext>
            </a:extLst>
          </p:cNvPr>
          <p:cNvSpPr/>
          <p:nvPr/>
        </p:nvSpPr>
        <p:spPr>
          <a:xfrm>
            <a:off x="5178935" y="2973939"/>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llipse 15">
            <a:extLst>
              <a:ext uri="{FF2B5EF4-FFF2-40B4-BE49-F238E27FC236}">
                <a16:creationId xmlns:a16="http://schemas.microsoft.com/office/drawing/2014/main" id="{4FCB61B9-F564-46C9-A844-9D75A7FF282A}"/>
              </a:ext>
            </a:extLst>
          </p:cNvPr>
          <p:cNvSpPr/>
          <p:nvPr/>
        </p:nvSpPr>
        <p:spPr>
          <a:xfrm>
            <a:off x="3941028" y="254867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Ellipse 16">
            <a:extLst>
              <a:ext uri="{FF2B5EF4-FFF2-40B4-BE49-F238E27FC236}">
                <a16:creationId xmlns:a16="http://schemas.microsoft.com/office/drawing/2014/main" id="{7FB7A1A5-15E2-448D-96E4-5805D7BA58A3}"/>
              </a:ext>
            </a:extLst>
          </p:cNvPr>
          <p:cNvSpPr/>
          <p:nvPr/>
        </p:nvSpPr>
        <p:spPr>
          <a:xfrm>
            <a:off x="3618845" y="387397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llipse 17">
            <a:extLst>
              <a:ext uri="{FF2B5EF4-FFF2-40B4-BE49-F238E27FC236}">
                <a16:creationId xmlns:a16="http://schemas.microsoft.com/office/drawing/2014/main" id="{734E3835-EF8C-4CBF-98A2-00A6421BFC90}"/>
              </a:ext>
            </a:extLst>
          </p:cNvPr>
          <p:cNvSpPr/>
          <p:nvPr/>
        </p:nvSpPr>
        <p:spPr>
          <a:xfrm>
            <a:off x="4821438" y="2276568"/>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lipse 18">
            <a:extLst>
              <a:ext uri="{FF2B5EF4-FFF2-40B4-BE49-F238E27FC236}">
                <a16:creationId xmlns:a16="http://schemas.microsoft.com/office/drawing/2014/main" id="{9B7AD642-DBCC-498B-8A58-0D7AB241962E}"/>
              </a:ext>
            </a:extLst>
          </p:cNvPr>
          <p:cNvSpPr/>
          <p:nvPr/>
        </p:nvSpPr>
        <p:spPr>
          <a:xfrm>
            <a:off x="5456293" y="3646313"/>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lipse 19">
            <a:extLst>
              <a:ext uri="{FF2B5EF4-FFF2-40B4-BE49-F238E27FC236}">
                <a16:creationId xmlns:a16="http://schemas.microsoft.com/office/drawing/2014/main" id="{8A4C7232-B65D-4E13-9D7B-D5C117750534}"/>
              </a:ext>
            </a:extLst>
          </p:cNvPr>
          <p:cNvSpPr/>
          <p:nvPr/>
        </p:nvSpPr>
        <p:spPr>
          <a:xfrm>
            <a:off x="3227360" y="3502165"/>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feld 27">
            <a:extLst>
              <a:ext uri="{FF2B5EF4-FFF2-40B4-BE49-F238E27FC236}">
                <a16:creationId xmlns:a16="http://schemas.microsoft.com/office/drawing/2014/main" id="{71726492-E5FB-4F30-B2D9-CD63B08B0B99}"/>
              </a:ext>
            </a:extLst>
          </p:cNvPr>
          <p:cNvSpPr txBox="1"/>
          <p:nvPr/>
        </p:nvSpPr>
        <p:spPr>
          <a:xfrm>
            <a:off x="2181051" y="1504083"/>
            <a:ext cx="1707712" cy="369332"/>
          </a:xfrm>
          <a:prstGeom prst="rect">
            <a:avLst/>
          </a:prstGeom>
          <a:noFill/>
        </p:spPr>
        <p:txBody>
          <a:bodyPr wrap="none" rtlCol="0">
            <a:spAutoFit/>
          </a:bodyPr>
          <a:lstStyle/>
          <a:p>
            <a:r>
              <a:rPr lang="en-US" dirty="0">
                <a:solidFill>
                  <a:srgbClr val="FF0000"/>
                </a:solidFill>
              </a:rPr>
              <a:t>Ejected electron</a:t>
            </a:r>
          </a:p>
        </p:txBody>
      </p:sp>
      <p:sp>
        <p:nvSpPr>
          <p:cNvPr id="25" name="Ellipse 24">
            <a:extLst>
              <a:ext uri="{FF2B5EF4-FFF2-40B4-BE49-F238E27FC236}">
                <a16:creationId xmlns:a16="http://schemas.microsoft.com/office/drawing/2014/main" id="{19E0C536-91FB-44A6-AC56-DDB03E6E3F3B}"/>
              </a:ext>
            </a:extLst>
          </p:cNvPr>
          <p:cNvSpPr/>
          <p:nvPr/>
        </p:nvSpPr>
        <p:spPr>
          <a:xfrm>
            <a:off x="3034907" y="1921946"/>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feld 25">
            <a:extLst>
              <a:ext uri="{FF2B5EF4-FFF2-40B4-BE49-F238E27FC236}">
                <a16:creationId xmlns:a16="http://schemas.microsoft.com/office/drawing/2014/main" id="{CA603890-D43C-467F-B54C-B62D7F545A53}"/>
              </a:ext>
            </a:extLst>
          </p:cNvPr>
          <p:cNvSpPr txBox="1"/>
          <p:nvPr/>
        </p:nvSpPr>
        <p:spPr>
          <a:xfrm>
            <a:off x="4342770" y="3852585"/>
            <a:ext cx="304892" cy="369332"/>
          </a:xfrm>
          <a:prstGeom prst="rect">
            <a:avLst/>
          </a:prstGeom>
          <a:noFill/>
        </p:spPr>
        <p:txBody>
          <a:bodyPr wrap="none" rtlCol="0">
            <a:spAutoFit/>
          </a:bodyPr>
          <a:lstStyle/>
          <a:p>
            <a:r>
              <a:rPr lang="en-US" dirty="0">
                <a:solidFill>
                  <a:srgbClr val="FF0000"/>
                </a:solidFill>
              </a:rPr>
              <a:t>K</a:t>
            </a:r>
          </a:p>
        </p:txBody>
      </p:sp>
      <p:sp>
        <p:nvSpPr>
          <p:cNvPr id="29" name="Textfeld 28">
            <a:extLst>
              <a:ext uri="{FF2B5EF4-FFF2-40B4-BE49-F238E27FC236}">
                <a16:creationId xmlns:a16="http://schemas.microsoft.com/office/drawing/2014/main" id="{8627F992-B1D4-4508-9C4E-2FB805D79563}"/>
              </a:ext>
            </a:extLst>
          </p:cNvPr>
          <p:cNvSpPr txBox="1"/>
          <p:nvPr/>
        </p:nvSpPr>
        <p:spPr>
          <a:xfrm>
            <a:off x="4337347" y="4149946"/>
            <a:ext cx="282450" cy="369332"/>
          </a:xfrm>
          <a:prstGeom prst="rect">
            <a:avLst/>
          </a:prstGeom>
          <a:noFill/>
        </p:spPr>
        <p:txBody>
          <a:bodyPr wrap="none" rtlCol="0">
            <a:spAutoFit/>
          </a:bodyPr>
          <a:lstStyle/>
          <a:p>
            <a:r>
              <a:rPr lang="en-US" dirty="0">
                <a:solidFill>
                  <a:srgbClr val="46A638"/>
                </a:solidFill>
              </a:rPr>
              <a:t>L</a:t>
            </a:r>
          </a:p>
        </p:txBody>
      </p:sp>
      <p:sp>
        <p:nvSpPr>
          <p:cNvPr id="30" name="Textfeld 29">
            <a:extLst>
              <a:ext uri="{FF2B5EF4-FFF2-40B4-BE49-F238E27FC236}">
                <a16:creationId xmlns:a16="http://schemas.microsoft.com/office/drawing/2014/main" id="{6723121C-A327-4408-95F4-83836CE09427}"/>
              </a:ext>
            </a:extLst>
          </p:cNvPr>
          <p:cNvSpPr txBox="1"/>
          <p:nvPr/>
        </p:nvSpPr>
        <p:spPr>
          <a:xfrm>
            <a:off x="4321270" y="4415120"/>
            <a:ext cx="381836" cy="369332"/>
          </a:xfrm>
          <a:prstGeom prst="rect">
            <a:avLst/>
          </a:prstGeom>
          <a:noFill/>
        </p:spPr>
        <p:txBody>
          <a:bodyPr wrap="none" rtlCol="0">
            <a:spAutoFit/>
          </a:bodyPr>
          <a:lstStyle/>
          <a:p>
            <a:r>
              <a:rPr lang="en-US" dirty="0">
                <a:solidFill>
                  <a:srgbClr val="0070C0"/>
                </a:solidFill>
              </a:rPr>
              <a:t>M</a:t>
            </a:r>
          </a:p>
        </p:txBody>
      </p:sp>
      <p:cxnSp>
        <p:nvCxnSpPr>
          <p:cNvPr id="31" name="Gerade Verbindung mit Pfeil 30">
            <a:extLst>
              <a:ext uri="{FF2B5EF4-FFF2-40B4-BE49-F238E27FC236}">
                <a16:creationId xmlns:a16="http://schemas.microsoft.com/office/drawing/2014/main" id="{3EA1D084-425E-4480-BBF7-8496C320FD60}"/>
              </a:ext>
            </a:extLst>
          </p:cNvPr>
          <p:cNvCxnSpPr>
            <a:cxnSpLocks/>
            <a:stCxn id="14" idx="0"/>
            <a:endCxn id="12" idx="4"/>
          </p:cNvCxnSpPr>
          <p:nvPr/>
        </p:nvCxnSpPr>
        <p:spPr>
          <a:xfrm flipH="1" flipV="1">
            <a:off x="4821438" y="3074523"/>
            <a:ext cx="139789" cy="1017411"/>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33" name="Freihandform: Form 32">
            <a:extLst>
              <a:ext uri="{FF2B5EF4-FFF2-40B4-BE49-F238E27FC236}">
                <a16:creationId xmlns:a16="http://schemas.microsoft.com/office/drawing/2014/main" id="{1F38CDFD-B077-4122-86F5-40FFDCDED88E}"/>
              </a:ext>
            </a:extLst>
          </p:cNvPr>
          <p:cNvSpPr/>
          <p:nvPr/>
        </p:nvSpPr>
        <p:spPr>
          <a:xfrm rot="3184970" flipV="1">
            <a:off x="5213043" y="2379693"/>
            <a:ext cx="918364" cy="1309395"/>
          </a:xfrm>
          <a:custGeom>
            <a:avLst/>
            <a:gdLst>
              <a:gd name="connsiteX0" fmla="*/ 0 w 1495566"/>
              <a:gd name="connsiteY0" fmla="*/ 0 h 2121877"/>
              <a:gd name="connsiteX1" fmla="*/ 1477108 w 1495566"/>
              <a:gd name="connsiteY1" fmla="*/ 562708 h 2121877"/>
              <a:gd name="connsiteX2" fmla="*/ 867508 w 1495566"/>
              <a:gd name="connsiteY2" fmla="*/ 1688123 h 2121877"/>
              <a:gd name="connsiteX3" fmla="*/ 1465385 w 1495566"/>
              <a:gd name="connsiteY3" fmla="*/ 2121877 h 2121877"/>
              <a:gd name="connsiteX4" fmla="*/ 1465385 w 1495566"/>
              <a:gd name="connsiteY4" fmla="*/ 2121877 h 21218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5566" h="2121877">
                <a:moveTo>
                  <a:pt x="0" y="0"/>
                </a:moveTo>
                <a:cubicBezTo>
                  <a:pt x="666261" y="140677"/>
                  <a:pt x="1332523" y="281354"/>
                  <a:pt x="1477108" y="562708"/>
                </a:cubicBezTo>
                <a:cubicBezTo>
                  <a:pt x="1621693" y="844062"/>
                  <a:pt x="869462" y="1428262"/>
                  <a:pt x="867508" y="1688123"/>
                </a:cubicBezTo>
                <a:cubicBezTo>
                  <a:pt x="865554" y="1947984"/>
                  <a:pt x="1465385" y="2121877"/>
                  <a:pt x="1465385" y="2121877"/>
                </a:cubicBezTo>
                <a:lnTo>
                  <a:pt x="1465385" y="2121877"/>
                </a:lnTo>
              </a:path>
            </a:pathLst>
          </a:custGeom>
          <a:ln>
            <a:tailEnd type="triangle"/>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34" name="Textfeld 33">
            <a:extLst>
              <a:ext uri="{FF2B5EF4-FFF2-40B4-BE49-F238E27FC236}">
                <a16:creationId xmlns:a16="http://schemas.microsoft.com/office/drawing/2014/main" id="{AC18CC1B-D3F4-4A4C-8315-C497A9FE014E}"/>
              </a:ext>
            </a:extLst>
          </p:cNvPr>
          <p:cNvSpPr txBox="1"/>
          <p:nvPr/>
        </p:nvSpPr>
        <p:spPr>
          <a:xfrm>
            <a:off x="5682035" y="2408996"/>
            <a:ext cx="1756828" cy="369332"/>
          </a:xfrm>
          <a:prstGeom prst="rect">
            <a:avLst/>
          </a:prstGeom>
          <a:noFill/>
        </p:spPr>
        <p:txBody>
          <a:bodyPr wrap="none" rtlCol="0">
            <a:spAutoFit/>
          </a:bodyPr>
          <a:lstStyle/>
          <a:p>
            <a:r>
              <a:rPr lang="en-US" dirty="0">
                <a:solidFill>
                  <a:srgbClr val="92D050"/>
                </a:solidFill>
              </a:rPr>
              <a:t>K</a:t>
            </a:r>
            <a:r>
              <a:rPr lang="el-GR" dirty="0">
                <a:solidFill>
                  <a:srgbClr val="92D050"/>
                </a:solidFill>
              </a:rPr>
              <a:t>α</a:t>
            </a:r>
            <a:r>
              <a:rPr lang="en-GB" dirty="0">
                <a:solidFill>
                  <a:srgbClr val="92D050"/>
                </a:solidFill>
              </a:rPr>
              <a:t> X-ray emitted</a:t>
            </a:r>
            <a:endParaRPr lang="en-US" dirty="0">
              <a:solidFill>
                <a:srgbClr val="92D050"/>
              </a:solidFill>
            </a:endParaRPr>
          </a:p>
        </p:txBody>
      </p:sp>
      <p:sp>
        <p:nvSpPr>
          <p:cNvPr id="35" name="Textfeld 34">
            <a:extLst>
              <a:ext uri="{FF2B5EF4-FFF2-40B4-BE49-F238E27FC236}">
                <a16:creationId xmlns:a16="http://schemas.microsoft.com/office/drawing/2014/main" id="{BD08A619-A5D7-4224-B4C2-77FFF7A807D0}"/>
              </a:ext>
            </a:extLst>
          </p:cNvPr>
          <p:cNvSpPr txBox="1"/>
          <p:nvPr/>
        </p:nvSpPr>
        <p:spPr>
          <a:xfrm>
            <a:off x="7668344" y="784455"/>
            <a:ext cx="1374094" cy="923330"/>
          </a:xfrm>
          <a:prstGeom prst="rect">
            <a:avLst/>
          </a:prstGeom>
          <a:noFill/>
        </p:spPr>
        <p:txBody>
          <a:bodyPr wrap="none" rtlCol="0">
            <a:spAutoFit/>
          </a:bodyPr>
          <a:lstStyle/>
          <a:p>
            <a:r>
              <a:rPr lang="en-US" dirty="0">
                <a:solidFill>
                  <a:srgbClr val="FF0000"/>
                </a:solidFill>
              </a:rPr>
              <a:t>K = 1S</a:t>
            </a:r>
          </a:p>
          <a:p>
            <a:r>
              <a:rPr lang="en-US" dirty="0">
                <a:solidFill>
                  <a:srgbClr val="46A638"/>
                </a:solidFill>
              </a:rPr>
              <a:t>L= 2S 2P</a:t>
            </a:r>
          </a:p>
          <a:p>
            <a:r>
              <a:rPr lang="en-US" dirty="0">
                <a:solidFill>
                  <a:srgbClr val="0070C0"/>
                </a:solidFill>
              </a:rPr>
              <a:t>M= 3S 3P 3D</a:t>
            </a:r>
          </a:p>
        </p:txBody>
      </p:sp>
      <p:sp>
        <p:nvSpPr>
          <p:cNvPr id="36" name="Rechteck 35">
            <a:extLst>
              <a:ext uri="{FF2B5EF4-FFF2-40B4-BE49-F238E27FC236}">
                <a16:creationId xmlns:a16="http://schemas.microsoft.com/office/drawing/2014/main" id="{43B7534D-1021-416F-90F8-F0F64A137A65}"/>
              </a:ext>
            </a:extLst>
          </p:cNvPr>
          <p:cNvSpPr/>
          <p:nvPr/>
        </p:nvSpPr>
        <p:spPr>
          <a:xfrm>
            <a:off x="107504" y="116632"/>
            <a:ext cx="8928992" cy="6624736"/>
          </a:xfrm>
          <a:prstGeom prst="rect">
            <a:avLst/>
          </a:prstGeom>
          <a:noFill/>
          <a:ln>
            <a:solidFill>
              <a:srgbClr val="9C2D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1367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v-SE" dirty="0"/>
              <a:t>XRF</a:t>
            </a:r>
            <a:endParaRPr lang="de-DE" dirty="0"/>
          </a:p>
        </p:txBody>
      </p:sp>
      <p:sp>
        <p:nvSpPr>
          <p:cNvPr id="3" name="Ellipse 2">
            <a:extLst>
              <a:ext uri="{FF2B5EF4-FFF2-40B4-BE49-F238E27FC236}">
                <a16:creationId xmlns:a16="http://schemas.microsoft.com/office/drawing/2014/main" id="{6E21B49B-A11A-41E5-9468-7295D46898D9}"/>
              </a:ext>
            </a:extLst>
          </p:cNvPr>
          <p:cNvSpPr/>
          <p:nvPr/>
        </p:nvSpPr>
        <p:spPr>
          <a:xfrm>
            <a:off x="4139952" y="3127132"/>
            <a:ext cx="617338" cy="621792"/>
          </a:xfrm>
          <a:prstGeom prst="ellipse">
            <a:avLst/>
          </a:prstGeom>
          <a:gradFill flip="none" rotWithShape="1">
            <a:gsLst>
              <a:gs pos="0">
                <a:schemeClr val="bg1">
                  <a:lumMod val="75000"/>
                </a:schemeClr>
              </a:gs>
              <a:gs pos="50000">
                <a:schemeClr val="bg1">
                  <a:lumMod val="65000"/>
                </a:schemeClr>
              </a:gs>
              <a:gs pos="100000">
                <a:schemeClr val="bg1">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Ellipse 8">
            <a:extLst>
              <a:ext uri="{FF2B5EF4-FFF2-40B4-BE49-F238E27FC236}">
                <a16:creationId xmlns:a16="http://schemas.microsoft.com/office/drawing/2014/main" id="{1522C4C9-C941-44F2-9214-2D6A0AECD8FB}"/>
              </a:ext>
            </a:extLst>
          </p:cNvPr>
          <p:cNvSpPr/>
          <p:nvPr/>
        </p:nvSpPr>
        <p:spPr>
          <a:xfrm>
            <a:off x="3836553" y="2825960"/>
            <a:ext cx="1224136" cy="1224136"/>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a:extLst>
              <a:ext uri="{FF2B5EF4-FFF2-40B4-BE49-F238E27FC236}">
                <a16:creationId xmlns:a16="http://schemas.microsoft.com/office/drawing/2014/main" id="{34C91307-1604-46F0-A6ED-0F5111D9A7FF}"/>
              </a:ext>
            </a:extLst>
          </p:cNvPr>
          <p:cNvSpPr/>
          <p:nvPr/>
        </p:nvSpPr>
        <p:spPr>
          <a:xfrm>
            <a:off x="3534221" y="2523628"/>
            <a:ext cx="1828800" cy="18288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e 10">
            <a:extLst>
              <a:ext uri="{FF2B5EF4-FFF2-40B4-BE49-F238E27FC236}">
                <a16:creationId xmlns:a16="http://schemas.microsoft.com/office/drawing/2014/main" id="{18BD7505-9FD8-4962-8147-026242152EC9}"/>
              </a:ext>
            </a:extLst>
          </p:cNvPr>
          <p:cNvSpPr/>
          <p:nvPr/>
        </p:nvSpPr>
        <p:spPr>
          <a:xfrm>
            <a:off x="3305621" y="2276049"/>
            <a:ext cx="2286000" cy="22860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llipse 11">
            <a:extLst>
              <a:ext uri="{FF2B5EF4-FFF2-40B4-BE49-F238E27FC236}">
                <a16:creationId xmlns:a16="http://schemas.microsoft.com/office/drawing/2014/main" id="{28BD11E0-3EF5-4FC3-A093-67D8EA0FDB87}"/>
              </a:ext>
            </a:extLst>
          </p:cNvPr>
          <p:cNvSpPr/>
          <p:nvPr/>
        </p:nvSpPr>
        <p:spPr>
          <a:xfrm>
            <a:off x="4721976" y="2875382"/>
            <a:ext cx="198924" cy="20116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lipse 12">
            <a:extLst>
              <a:ext uri="{FF2B5EF4-FFF2-40B4-BE49-F238E27FC236}">
                <a16:creationId xmlns:a16="http://schemas.microsoft.com/office/drawing/2014/main" id="{658E2D48-6B97-442B-BAE8-1BF3A692C0BB}"/>
              </a:ext>
            </a:extLst>
          </p:cNvPr>
          <p:cNvSpPr/>
          <p:nvPr/>
        </p:nvSpPr>
        <p:spPr>
          <a:xfrm>
            <a:off x="4040490" y="3860638"/>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llipse 13">
            <a:extLst>
              <a:ext uri="{FF2B5EF4-FFF2-40B4-BE49-F238E27FC236}">
                <a16:creationId xmlns:a16="http://schemas.microsoft.com/office/drawing/2014/main" id="{6C7A7913-6C71-48D6-A51A-6CD11D8A8183}"/>
              </a:ext>
            </a:extLst>
          </p:cNvPr>
          <p:cNvSpPr/>
          <p:nvPr/>
        </p:nvSpPr>
        <p:spPr>
          <a:xfrm>
            <a:off x="4861765" y="4093961"/>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llipse 14">
            <a:extLst>
              <a:ext uri="{FF2B5EF4-FFF2-40B4-BE49-F238E27FC236}">
                <a16:creationId xmlns:a16="http://schemas.microsoft.com/office/drawing/2014/main" id="{B348BD6A-F31A-491B-A6C1-1694DF73E61A}"/>
              </a:ext>
            </a:extLst>
          </p:cNvPr>
          <p:cNvSpPr/>
          <p:nvPr/>
        </p:nvSpPr>
        <p:spPr>
          <a:xfrm>
            <a:off x="5178935" y="2975966"/>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llipse 15">
            <a:extLst>
              <a:ext uri="{FF2B5EF4-FFF2-40B4-BE49-F238E27FC236}">
                <a16:creationId xmlns:a16="http://schemas.microsoft.com/office/drawing/2014/main" id="{4FCB61B9-F564-46C9-A844-9D75A7FF282A}"/>
              </a:ext>
            </a:extLst>
          </p:cNvPr>
          <p:cNvSpPr/>
          <p:nvPr/>
        </p:nvSpPr>
        <p:spPr>
          <a:xfrm>
            <a:off x="3941028" y="2550702"/>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Ellipse 16">
            <a:extLst>
              <a:ext uri="{FF2B5EF4-FFF2-40B4-BE49-F238E27FC236}">
                <a16:creationId xmlns:a16="http://schemas.microsoft.com/office/drawing/2014/main" id="{7FB7A1A5-15E2-448D-96E4-5805D7BA58A3}"/>
              </a:ext>
            </a:extLst>
          </p:cNvPr>
          <p:cNvSpPr/>
          <p:nvPr/>
        </p:nvSpPr>
        <p:spPr>
          <a:xfrm>
            <a:off x="3618845" y="3876002"/>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llipse 17">
            <a:extLst>
              <a:ext uri="{FF2B5EF4-FFF2-40B4-BE49-F238E27FC236}">
                <a16:creationId xmlns:a16="http://schemas.microsoft.com/office/drawing/2014/main" id="{734E3835-EF8C-4CBF-98A2-00A6421BFC90}"/>
              </a:ext>
            </a:extLst>
          </p:cNvPr>
          <p:cNvSpPr/>
          <p:nvPr/>
        </p:nvSpPr>
        <p:spPr>
          <a:xfrm>
            <a:off x="4821438" y="2278595"/>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lipse 18">
            <a:extLst>
              <a:ext uri="{FF2B5EF4-FFF2-40B4-BE49-F238E27FC236}">
                <a16:creationId xmlns:a16="http://schemas.microsoft.com/office/drawing/2014/main" id="{9B7AD642-DBCC-498B-8A58-0D7AB241962E}"/>
              </a:ext>
            </a:extLst>
          </p:cNvPr>
          <p:cNvSpPr/>
          <p:nvPr/>
        </p:nvSpPr>
        <p:spPr>
          <a:xfrm>
            <a:off x="5456293" y="3648340"/>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lipse 19">
            <a:extLst>
              <a:ext uri="{FF2B5EF4-FFF2-40B4-BE49-F238E27FC236}">
                <a16:creationId xmlns:a16="http://schemas.microsoft.com/office/drawing/2014/main" id="{8A4C7232-B65D-4E13-9D7B-D5C117750534}"/>
              </a:ext>
            </a:extLst>
          </p:cNvPr>
          <p:cNvSpPr/>
          <p:nvPr/>
        </p:nvSpPr>
        <p:spPr>
          <a:xfrm>
            <a:off x="3227360" y="3504192"/>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Gerade Verbindung mit Pfeil 23">
            <a:extLst>
              <a:ext uri="{FF2B5EF4-FFF2-40B4-BE49-F238E27FC236}">
                <a16:creationId xmlns:a16="http://schemas.microsoft.com/office/drawing/2014/main" id="{29AD10F4-6945-4ED7-AE61-20DAEB0B0720}"/>
              </a:ext>
            </a:extLst>
          </p:cNvPr>
          <p:cNvCxnSpPr>
            <a:cxnSpLocks/>
            <a:stCxn id="20" idx="7"/>
            <a:endCxn id="12" idx="2"/>
          </p:cNvCxnSpPr>
          <p:nvPr/>
        </p:nvCxnSpPr>
        <p:spPr>
          <a:xfrm flipV="1">
            <a:off x="3397152" y="2975966"/>
            <a:ext cx="1324824" cy="5576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Textfeld 27">
            <a:extLst>
              <a:ext uri="{FF2B5EF4-FFF2-40B4-BE49-F238E27FC236}">
                <a16:creationId xmlns:a16="http://schemas.microsoft.com/office/drawing/2014/main" id="{71726492-E5FB-4F30-B2D9-CD63B08B0B99}"/>
              </a:ext>
            </a:extLst>
          </p:cNvPr>
          <p:cNvSpPr txBox="1"/>
          <p:nvPr/>
        </p:nvSpPr>
        <p:spPr>
          <a:xfrm>
            <a:off x="2195736" y="1506110"/>
            <a:ext cx="1707712" cy="369332"/>
          </a:xfrm>
          <a:prstGeom prst="rect">
            <a:avLst/>
          </a:prstGeom>
          <a:noFill/>
        </p:spPr>
        <p:txBody>
          <a:bodyPr wrap="none" rtlCol="0">
            <a:spAutoFit/>
          </a:bodyPr>
          <a:lstStyle/>
          <a:p>
            <a:r>
              <a:rPr lang="en-US" dirty="0">
                <a:solidFill>
                  <a:srgbClr val="FF0000"/>
                </a:solidFill>
              </a:rPr>
              <a:t>Ejected electron</a:t>
            </a:r>
          </a:p>
        </p:txBody>
      </p:sp>
      <p:sp>
        <p:nvSpPr>
          <p:cNvPr id="25" name="Ellipse 24">
            <a:extLst>
              <a:ext uri="{FF2B5EF4-FFF2-40B4-BE49-F238E27FC236}">
                <a16:creationId xmlns:a16="http://schemas.microsoft.com/office/drawing/2014/main" id="{19E0C536-91FB-44A6-AC56-DDB03E6E3F3B}"/>
              </a:ext>
            </a:extLst>
          </p:cNvPr>
          <p:cNvSpPr/>
          <p:nvPr/>
        </p:nvSpPr>
        <p:spPr>
          <a:xfrm>
            <a:off x="3034907" y="1923973"/>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feld 28">
            <a:extLst>
              <a:ext uri="{FF2B5EF4-FFF2-40B4-BE49-F238E27FC236}">
                <a16:creationId xmlns:a16="http://schemas.microsoft.com/office/drawing/2014/main" id="{A1DDBC49-8A07-45F9-962A-B0B9BABC10F4}"/>
              </a:ext>
            </a:extLst>
          </p:cNvPr>
          <p:cNvSpPr txBox="1"/>
          <p:nvPr/>
        </p:nvSpPr>
        <p:spPr>
          <a:xfrm>
            <a:off x="4342770" y="3854612"/>
            <a:ext cx="304892" cy="369332"/>
          </a:xfrm>
          <a:prstGeom prst="rect">
            <a:avLst/>
          </a:prstGeom>
          <a:noFill/>
        </p:spPr>
        <p:txBody>
          <a:bodyPr wrap="none" rtlCol="0">
            <a:spAutoFit/>
          </a:bodyPr>
          <a:lstStyle/>
          <a:p>
            <a:r>
              <a:rPr lang="en-US" dirty="0">
                <a:solidFill>
                  <a:srgbClr val="FF0000"/>
                </a:solidFill>
              </a:rPr>
              <a:t>K</a:t>
            </a:r>
          </a:p>
        </p:txBody>
      </p:sp>
      <p:sp>
        <p:nvSpPr>
          <p:cNvPr id="30" name="Textfeld 29">
            <a:extLst>
              <a:ext uri="{FF2B5EF4-FFF2-40B4-BE49-F238E27FC236}">
                <a16:creationId xmlns:a16="http://schemas.microsoft.com/office/drawing/2014/main" id="{24D69128-1102-462B-B410-BEBA06D973AD}"/>
              </a:ext>
            </a:extLst>
          </p:cNvPr>
          <p:cNvSpPr txBox="1"/>
          <p:nvPr/>
        </p:nvSpPr>
        <p:spPr>
          <a:xfrm>
            <a:off x="4337347" y="4151973"/>
            <a:ext cx="282450" cy="369332"/>
          </a:xfrm>
          <a:prstGeom prst="rect">
            <a:avLst/>
          </a:prstGeom>
          <a:noFill/>
        </p:spPr>
        <p:txBody>
          <a:bodyPr wrap="none" rtlCol="0">
            <a:spAutoFit/>
          </a:bodyPr>
          <a:lstStyle/>
          <a:p>
            <a:r>
              <a:rPr lang="en-US" dirty="0">
                <a:solidFill>
                  <a:srgbClr val="46A638"/>
                </a:solidFill>
              </a:rPr>
              <a:t>L</a:t>
            </a:r>
          </a:p>
        </p:txBody>
      </p:sp>
      <p:sp>
        <p:nvSpPr>
          <p:cNvPr id="31" name="Textfeld 30">
            <a:extLst>
              <a:ext uri="{FF2B5EF4-FFF2-40B4-BE49-F238E27FC236}">
                <a16:creationId xmlns:a16="http://schemas.microsoft.com/office/drawing/2014/main" id="{FB9663FC-5A98-4472-AAE6-EBA263ED6058}"/>
              </a:ext>
            </a:extLst>
          </p:cNvPr>
          <p:cNvSpPr txBox="1"/>
          <p:nvPr/>
        </p:nvSpPr>
        <p:spPr>
          <a:xfrm>
            <a:off x="4321270" y="4417147"/>
            <a:ext cx="381836" cy="369332"/>
          </a:xfrm>
          <a:prstGeom prst="rect">
            <a:avLst/>
          </a:prstGeom>
          <a:noFill/>
        </p:spPr>
        <p:txBody>
          <a:bodyPr wrap="none" rtlCol="0">
            <a:spAutoFit/>
          </a:bodyPr>
          <a:lstStyle/>
          <a:p>
            <a:r>
              <a:rPr lang="en-US" dirty="0">
                <a:solidFill>
                  <a:srgbClr val="0070C0"/>
                </a:solidFill>
              </a:rPr>
              <a:t>M</a:t>
            </a:r>
          </a:p>
        </p:txBody>
      </p:sp>
      <p:sp>
        <p:nvSpPr>
          <p:cNvPr id="32" name="Freihandform: Form 31">
            <a:extLst>
              <a:ext uri="{FF2B5EF4-FFF2-40B4-BE49-F238E27FC236}">
                <a16:creationId xmlns:a16="http://schemas.microsoft.com/office/drawing/2014/main" id="{65FC73B9-9D94-4C09-BBAF-13EA4338BD8C}"/>
              </a:ext>
            </a:extLst>
          </p:cNvPr>
          <p:cNvSpPr/>
          <p:nvPr/>
        </p:nvSpPr>
        <p:spPr>
          <a:xfrm>
            <a:off x="4885601" y="1727853"/>
            <a:ext cx="969678" cy="1172308"/>
          </a:xfrm>
          <a:custGeom>
            <a:avLst/>
            <a:gdLst>
              <a:gd name="connsiteX0" fmla="*/ 0 w 969678"/>
              <a:gd name="connsiteY0" fmla="*/ 1172308 h 1172308"/>
              <a:gd name="connsiteX1" fmla="*/ 961292 w 969678"/>
              <a:gd name="connsiteY1" fmla="*/ 984739 h 1172308"/>
              <a:gd name="connsiteX2" fmla="*/ 492369 w 969678"/>
              <a:gd name="connsiteY2" fmla="*/ 433754 h 1172308"/>
              <a:gd name="connsiteX3" fmla="*/ 937846 w 969678"/>
              <a:gd name="connsiteY3" fmla="*/ 0 h 1172308"/>
              <a:gd name="connsiteX4" fmla="*/ 937846 w 969678"/>
              <a:gd name="connsiteY4" fmla="*/ 0 h 11723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678" h="1172308">
                <a:moveTo>
                  <a:pt x="0" y="1172308"/>
                </a:moveTo>
                <a:cubicBezTo>
                  <a:pt x="439615" y="1140069"/>
                  <a:pt x="879231" y="1107831"/>
                  <a:pt x="961292" y="984739"/>
                </a:cubicBezTo>
                <a:cubicBezTo>
                  <a:pt x="1043353" y="861647"/>
                  <a:pt x="496277" y="597877"/>
                  <a:pt x="492369" y="433754"/>
                </a:cubicBezTo>
                <a:cubicBezTo>
                  <a:pt x="488461" y="269631"/>
                  <a:pt x="937846" y="0"/>
                  <a:pt x="937846" y="0"/>
                </a:cubicBezTo>
                <a:lnTo>
                  <a:pt x="937846" y="0"/>
                </a:ln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Textfeld 32">
            <a:extLst>
              <a:ext uri="{FF2B5EF4-FFF2-40B4-BE49-F238E27FC236}">
                <a16:creationId xmlns:a16="http://schemas.microsoft.com/office/drawing/2014/main" id="{89800B63-6C02-408F-8B75-4AD631A2882A}"/>
              </a:ext>
            </a:extLst>
          </p:cNvPr>
          <p:cNvSpPr txBox="1"/>
          <p:nvPr/>
        </p:nvSpPr>
        <p:spPr>
          <a:xfrm>
            <a:off x="5672225" y="1755809"/>
            <a:ext cx="1748812" cy="369332"/>
          </a:xfrm>
          <a:prstGeom prst="rect">
            <a:avLst/>
          </a:prstGeom>
          <a:noFill/>
        </p:spPr>
        <p:txBody>
          <a:bodyPr wrap="none" rtlCol="0">
            <a:spAutoFit/>
          </a:bodyPr>
          <a:lstStyle/>
          <a:p>
            <a:r>
              <a:rPr lang="en-US" dirty="0">
                <a:solidFill>
                  <a:schemeClr val="accent1"/>
                </a:solidFill>
              </a:rPr>
              <a:t>K</a:t>
            </a:r>
            <a:r>
              <a:rPr lang="el-GR" dirty="0">
                <a:solidFill>
                  <a:schemeClr val="accent1"/>
                </a:solidFill>
              </a:rPr>
              <a:t>β</a:t>
            </a:r>
            <a:r>
              <a:rPr lang="en-GB" dirty="0">
                <a:solidFill>
                  <a:schemeClr val="accent1"/>
                </a:solidFill>
              </a:rPr>
              <a:t> X-ray emitted</a:t>
            </a:r>
            <a:endParaRPr lang="en-US" dirty="0">
              <a:solidFill>
                <a:schemeClr val="accent1"/>
              </a:solidFill>
            </a:endParaRPr>
          </a:p>
        </p:txBody>
      </p:sp>
      <p:sp>
        <p:nvSpPr>
          <p:cNvPr id="43" name="Rechteck 42">
            <a:extLst>
              <a:ext uri="{FF2B5EF4-FFF2-40B4-BE49-F238E27FC236}">
                <a16:creationId xmlns:a16="http://schemas.microsoft.com/office/drawing/2014/main" id="{940053B5-3FCB-4992-9630-6C471CC1733D}"/>
              </a:ext>
            </a:extLst>
          </p:cNvPr>
          <p:cNvSpPr/>
          <p:nvPr/>
        </p:nvSpPr>
        <p:spPr>
          <a:xfrm>
            <a:off x="7169291" y="4261963"/>
            <a:ext cx="1215772" cy="32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feld 51">
            <a:extLst>
              <a:ext uri="{FF2B5EF4-FFF2-40B4-BE49-F238E27FC236}">
                <a16:creationId xmlns:a16="http://schemas.microsoft.com/office/drawing/2014/main" id="{218298E1-4FE8-49AC-93DD-ABEC28BC11A2}"/>
              </a:ext>
            </a:extLst>
          </p:cNvPr>
          <p:cNvSpPr txBox="1"/>
          <p:nvPr/>
        </p:nvSpPr>
        <p:spPr>
          <a:xfrm>
            <a:off x="7668344" y="784455"/>
            <a:ext cx="1374094" cy="923330"/>
          </a:xfrm>
          <a:prstGeom prst="rect">
            <a:avLst/>
          </a:prstGeom>
          <a:noFill/>
        </p:spPr>
        <p:txBody>
          <a:bodyPr wrap="none" rtlCol="0">
            <a:spAutoFit/>
          </a:bodyPr>
          <a:lstStyle/>
          <a:p>
            <a:r>
              <a:rPr lang="en-US" dirty="0">
                <a:solidFill>
                  <a:srgbClr val="FF0000"/>
                </a:solidFill>
              </a:rPr>
              <a:t>K = 1S</a:t>
            </a:r>
          </a:p>
          <a:p>
            <a:r>
              <a:rPr lang="en-US" dirty="0">
                <a:solidFill>
                  <a:srgbClr val="46A638"/>
                </a:solidFill>
              </a:rPr>
              <a:t>L= 2S 2P</a:t>
            </a:r>
          </a:p>
          <a:p>
            <a:r>
              <a:rPr lang="en-US" dirty="0">
                <a:solidFill>
                  <a:srgbClr val="0070C0"/>
                </a:solidFill>
              </a:rPr>
              <a:t>M= 3S 3P 3D</a:t>
            </a:r>
          </a:p>
        </p:txBody>
      </p:sp>
      <p:sp>
        <p:nvSpPr>
          <p:cNvPr id="53" name="Rechteck 52">
            <a:extLst>
              <a:ext uri="{FF2B5EF4-FFF2-40B4-BE49-F238E27FC236}">
                <a16:creationId xmlns:a16="http://schemas.microsoft.com/office/drawing/2014/main" id="{453A0096-2618-4DC5-AD87-7F2874E6C199}"/>
              </a:ext>
            </a:extLst>
          </p:cNvPr>
          <p:cNvSpPr/>
          <p:nvPr/>
        </p:nvSpPr>
        <p:spPr>
          <a:xfrm>
            <a:off x="107504" y="116632"/>
            <a:ext cx="8928992" cy="6624736"/>
          </a:xfrm>
          <a:prstGeom prst="rect">
            <a:avLst/>
          </a:prstGeom>
          <a:noFill/>
          <a:ln>
            <a:solidFill>
              <a:srgbClr val="9C2D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3482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vert="horz" lIns="91440" tIns="45720" rIns="91440" bIns="45720" rtlCol="0" anchor="ctr">
            <a:normAutofit/>
          </a:bodyPr>
          <a:lstStyle/>
          <a:p>
            <a:r>
              <a:rPr lang="de-DE" kern="1200">
                <a:latin typeface="+mj-lt"/>
                <a:ea typeface="+mj-ea"/>
                <a:cs typeface="+mj-cs"/>
              </a:rPr>
              <a:t>Which wine is better?</a:t>
            </a:r>
          </a:p>
        </p:txBody>
      </p:sp>
      <p:sp>
        <p:nvSpPr>
          <p:cNvPr id="3" name="Textfeld 2">
            <a:extLst>
              <a:ext uri="{FF2B5EF4-FFF2-40B4-BE49-F238E27FC236}">
                <a16:creationId xmlns:a16="http://schemas.microsoft.com/office/drawing/2014/main" id="{5B6676CD-842C-4690-B15C-11A48724263B}"/>
              </a:ext>
            </a:extLst>
          </p:cNvPr>
          <p:cNvSpPr txBox="1"/>
          <p:nvPr/>
        </p:nvSpPr>
        <p:spPr>
          <a:xfrm>
            <a:off x="457200" y="1600200"/>
            <a:ext cx="4038600" cy="4525963"/>
          </a:xfrm>
          <a:prstGeom prst="rect">
            <a:avLst/>
          </a:prstGeom>
        </p:spPr>
        <p:txBody>
          <a:bodyPr vert="horz" lIns="91440" tIns="45720" rIns="91440" bIns="45720" rtlCol="0">
            <a:normAutofit/>
          </a:bodyPr>
          <a:lstStyle/>
          <a:p>
            <a:pPr marL="342900" indent="-342900">
              <a:spcBef>
                <a:spcPct val="20000"/>
              </a:spcBef>
              <a:buFont typeface="Arial" pitchFamily="34" charset="0"/>
              <a:buAutoNum type="arabicPeriod"/>
            </a:pPr>
            <a:r>
              <a:rPr lang="de-DE" sz="2800"/>
              <a:t>What determines quality?</a:t>
            </a:r>
          </a:p>
          <a:p>
            <a:pPr marL="342900" indent="-342900">
              <a:spcBef>
                <a:spcPct val="20000"/>
              </a:spcBef>
              <a:buFont typeface="Arial" pitchFamily="34" charset="0"/>
              <a:buAutoNum type="arabicPeriod"/>
            </a:pPr>
            <a:r>
              <a:rPr lang="de-DE" sz="2800"/>
              <a:t>And how can we measure this?</a:t>
            </a:r>
          </a:p>
          <a:p>
            <a:pPr marL="342900" indent="-342900">
              <a:spcBef>
                <a:spcPct val="20000"/>
              </a:spcBef>
              <a:buFont typeface="Arial" pitchFamily="34" charset="0"/>
              <a:buAutoNum type="arabicPeriod"/>
            </a:pPr>
            <a:r>
              <a:rPr lang="de-DE" sz="2800"/>
              <a:t>Analyze and compare spectra</a:t>
            </a:r>
          </a:p>
          <a:p>
            <a:pPr marL="342900" indent="-342900">
              <a:spcBef>
                <a:spcPct val="20000"/>
              </a:spcBef>
              <a:buFont typeface="Arial" pitchFamily="34" charset="0"/>
              <a:buAutoNum type="arabicPeriod"/>
            </a:pPr>
            <a:r>
              <a:rPr lang="de-DE" sz="2800"/>
              <a:t>Prepare a short summary</a:t>
            </a:r>
          </a:p>
        </p:txBody>
      </p:sp>
      <p:pic>
        <p:nvPicPr>
          <p:cNvPr id="4" name="Picture 3">
            <a:extLst>
              <a:ext uri="{FF2B5EF4-FFF2-40B4-BE49-F238E27FC236}">
                <a16:creationId xmlns:a16="http://schemas.microsoft.com/office/drawing/2014/main" id="{E3553BDE-FDCB-44C7-A7DA-549B0D2FCD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0" y="1638058"/>
            <a:ext cx="4038600" cy="4450246"/>
          </a:xfrm>
          <a:prstGeom prst="rect">
            <a:avLst/>
          </a:prstGeom>
          <a:noFill/>
        </p:spPr>
      </p:pic>
    </p:spTree>
    <p:extLst>
      <p:ext uri="{BB962C8B-B14F-4D97-AF65-F5344CB8AC3E}">
        <p14:creationId xmlns:p14="http://schemas.microsoft.com/office/powerpoint/2010/main" val="4214883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Grafik 38">
            <a:extLst>
              <a:ext uri="{FF2B5EF4-FFF2-40B4-BE49-F238E27FC236}">
                <a16:creationId xmlns:a16="http://schemas.microsoft.com/office/drawing/2014/main" id="{315CD496-C7CF-4D7F-83B1-7887DAB99EBD}"/>
              </a:ext>
            </a:extLst>
          </p:cNvPr>
          <p:cNvPicPr>
            <a:picLocks noChangeAspect="1"/>
          </p:cNvPicPr>
          <p:nvPr/>
        </p:nvPicPr>
        <p:blipFill rotWithShape="1">
          <a:blip r:embed="rId3">
            <a:extLst>
              <a:ext uri="{28A0092B-C50C-407E-A947-70E740481C1C}">
                <a14:useLocalDpi xmlns:a14="http://schemas.microsoft.com/office/drawing/2010/main" val="0"/>
              </a:ext>
            </a:extLst>
          </a:blip>
          <a:srcRect l="63243" t="21428"/>
          <a:stretch/>
        </p:blipFill>
        <p:spPr>
          <a:xfrm>
            <a:off x="5843389" y="1267021"/>
            <a:ext cx="2108634" cy="2233744"/>
          </a:xfrm>
          <a:prstGeom prst="rect">
            <a:avLst/>
          </a:prstGeom>
        </p:spPr>
      </p:pic>
      <p:sp>
        <p:nvSpPr>
          <p:cNvPr id="2" name="Titel 1"/>
          <p:cNvSpPr>
            <a:spLocks noGrp="1"/>
          </p:cNvSpPr>
          <p:nvPr>
            <p:ph type="title"/>
          </p:nvPr>
        </p:nvSpPr>
        <p:spPr/>
        <p:txBody>
          <a:bodyPr/>
          <a:lstStyle/>
          <a:p>
            <a:r>
              <a:rPr lang="sv-SE" dirty="0"/>
              <a:t>XRF/XES</a:t>
            </a:r>
            <a:endParaRPr lang="de-DE" dirty="0"/>
          </a:p>
        </p:txBody>
      </p:sp>
      <p:sp>
        <p:nvSpPr>
          <p:cNvPr id="3" name="Ellipse 2">
            <a:extLst>
              <a:ext uri="{FF2B5EF4-FFF2-40B4-BE49-F238E27FC236}">
                <a16:creationId xmlns:a16="http://schemas.microsoft.com/office/drawing/2014/main" id="{6E21B49B-A11A-41E5-9468-7295D46898D9}"/>
              </a:ext>
            </a:extLst>
          </p:cNvPr>
          <p:cNvSpPr/>
          <p:nvPr/>
        </p:nvSpPr>
        <p:spPr>
          <a:xfrm>
            <a:off x="1911065" y="2685065"/>
            <a:ext cx="617338" cy="621792"/>
          </a:xfrm>
          <a:prstGeom prst="ellipse">
            <a:avLst/>
          </a:prstGeom>
          <a:gradFill flip="none" rotWithShape="1">
            <a:gsLst>
              <a:gs pos="0">
                <a:schemeClr val="bg1">
                  <a:lumMod val="75000"/>
                </a:schemeClr>
              </a:gs>
              <a:gs pos="50000">
                <a:schemeClr val="bg1">
                  <a:lumMod val="65000"/>
                </a:schemeClr>
              </a:gs>
              <a:gs pos="100000">
                <a:schemeClr val="bg1">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Ellipse 8">
            <a:extLst>
              <a:ext uri="{FF2B5EF4-FFF2-40B4-BE49-F238E27FC236}">
                <a16:creationId xmlns:a16="http://schemas.microsoft.com/office/drawing/2014/main" id="{1522C4C9-C941-44F2-9214-2D6A0AECD8FB}"/>
              </a:ext>
            </a:extLst>
          </p:cNvPr>
          <p:cNvSpPr/>
          <p:nvPr/>
        </p:nvSpPr>
        <p:spPr>
          <a:xfrm>
            <a:off x="1607666" y="2383893"/>
            <a:ext cx="1224136" cy="1224136"/>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a:extLst>
              <a:ext uri="{FF2B5EF4-FFF2-40B4-BE49-F238E27FC236}">
                <a16:creationId xmlns:a16="http://schemas.microsoft.com/office/drawing/2014/main" id="{34C91307-1604-46F0-A6ED-0F5111D9A7FF}"/>
              </a:ext>
            </a:extLst>
          </p:cNvPr>
          <p:cNvSpPr/>
          <p:nvPr/>
        </p:nvSpPr>
        <p:spPr>
          <a:xfrm>
            <a:off x="1305334" y="2081561"/>
            <a:ext cx="1828800" cy="18288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Ellipse 10">
            <a:extLst>
              <a:ext uri="{FF2B5EF4-FFF2-40B4-BE49-F238E27FC236}">
                <a16:creationId xmlns:a16="http://schemas.microsoft.com/office/drawing/2014/main" id="{18BD7505-9FD8-4962-8147-026242152EC9}"/>
              </a:ext>
            </a:extLst>
          </p:cNvPr>
          <p:cNvSpPr/>
          <p:nvPr/>
        </p:nvSpPr>
        <p:spPr>
          <a:xfrm>
            <a:off x="1076734" y="1833982"/>
            <a:ext cx="2286000" cy="2286000"/>
          </a:xfrm>
          <a:prstGeom prst="ellips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Ellipse 11">
            <a:extLst>
              <a:ext uri="{FF2B5EF4-FFF2-40B4-BE49-F238E27FC236}">
                <a16:creationId xmlns:a16="http://schemas.microsoft.com/office/drawing/2014/main" id="{28BD11E0-3EF5-4FC3-A093-67D8EA0FDB87}"/>
              </a:ext>
            </a:extLst>
          </p:cNvPr>
          <p:cNvSpPr/>
          <p:nvPr/>
        </p:nvSpPr>
        <p:spPr>
          <a:xfrm>
            <a:off x="2493089" y="2433315"/>
            <a:ext cx="198924" cy="20116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llipse 12">
            <a:extLst>
              <a:ext uri="{FF2B5EF4-FFF2-40B4-BE49-F238E27FC236}">
                <a16:creationId xmlns:a16="http://schemas.microsoft.com/office/drawing/2014/main" id="{658E2D48-6B97-442B-BAE8-1BF3A692C0BB}"/>
              </a:ext>
            </a:extLst>
          </p:cNvPr>
          <p:cNvSpPr/>
          <p:nvPr/>
        </p:nvSpPr>
        <p:spPr>
          <a:xfrm>
            <a:off x="1811603" y="3418571"/>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llipse 13">
            <a:extLst>
              <a:ext uri="{FF2B5EF4-FFF2-40B4-BE49-F238E27FC236}">
                <a16:creationId xmlns:a16="http://schemas.microsoft.com/office/drawing/2014/main" id="{6C7A7913-6C71-48D6-A51A-6CD11D8A8183}"/>
              </a:ext>
            </a:extLst>
          </p:cNvPr>
          <p:cNvSpPr/>
          <p:nvPr/>
        </p:nvSpPr>
        <p:spPr>
          <a:xfrm>
            <a:off x="2632878" y="3651894"/>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llipse 14">
            <a:extLst>
              <a:ext uri="{FF2B5EF4-FFF2-40B4-BE49-F238E27FC236}">
                <a16:creationId xmlns:a16="http://schemas.microsoft.com/office/drawing/2014/main" id="{B348BD6A-F31A-491B-A6C1-1694DF73E61A}"/>
              </a:ext>
            </a:extLst>
          </p:cNvPr>
          <p:cNvSpPr/>
          <p:nvPr/>
        </p:nvSpPr>
        <p:spPr>
          <a:xfrm>
            <a:off x="2950048" y="2533899"/>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llipse 15">
            <a:extLst>
              <a:ext uri="{FF2B5EF4-FFF2-40B4-BE49-F238E27FC236}">
                <a16:creationId xmlns:a16="http://schemas.microsoft.com/office/drawing/2014/main" id="{4FCB61B9-F564-46C9-A844-9D75A7FF282A}"/>
              </a:ext>
            </a:extLst>
          </p:cNvPr>
          <p:cNvSpPr/>
          <p:nvPr/>
        </p:nvSpPr>
        <p:spPr>
          <a:xfrm>
            <a:off x="1712141" y="210863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Ellipse 16">
            <a:extLst>
              <a:ext uri="{FF2B5EF4-FFF2-40B4-BE49-F238E27FC236}">
                <a16:creationId xmlns:a16="http://schemas.microsoft.com/office/drawing/2014/main" id="{7FB7A1A5-15E2-448D-96E4-5805D7BA58A3}"/>
              </a:ext>
            </a:extLst>
          </p:cNvPr>
          <p:cNvSpPr/>
          <p:nvPr/>
        </p:nvSpPr>
        <p:spPr>
          <a:xfrm>
            <a:off x="1389958" y="3433935"/>
            <a:ext cx="198924" cy="201168"/>
          </a:xfrm>
          <a:prstGeom prst="ellipse">
            <a:avLst/>
          </a:prstGeom>
          <a:gradFill>
            <a:gsLst>
              <a:gs pos="0">
                <a:srgbClr val="92D050"/>
              </a:gs>
              <a:gs pos="50000">
                <a:srgbClr val="00B050"/>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Ellipse 17">
            <a:extLst>
              <a:ext uri="{FF2B5EF4-FFF2-40B4-BE49-F238E27FC236}">
                <a16:creationId xmlns:a16="http://schemas.microsoft.com/office/drawing/2014/main" id="{734E3835-EF8C-4CBF-98A2-00A6421BFC90}"/>
              </a:ext>
            </a:extLst>
          </p:cNvPr>
          <p:cNvSpPr/>
          <p:nvPr/>
        </p:nvSpPr>
        <p:spPr>
          <a:xfrm>
            <a:off x="2592551" y="1836528"/>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llipse 18">
            <a:extLst>
              <a:ext uri="{FF2B5EF4-FFF2-40B4-BE49-F238E27FC236}">
                <a16:creationId xmlns:a16="http://schemas.microsoft.com/office/drawing/2014/main" id="{9B7AD642-DBCC-498B-8A58-0D7AB241962E}"/>
              </a:ext>
            </a:extLst>
          </p:cNvPr>
          <p:cNvSpPr/>
          <p:nvPr/>
        </p:nvSpPr>
        <p:spPr>
          <a:xfrm>
            <a:off x="3227406" y="3206273"/>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Ellipse 19">
            <a:extLst>
              <a:ext uri="{FF2B5EF4-FFF2-40B4-BE49-F238E27FC236}">
                <a16:creationId xmlns:a16="http://schemas.microsoft.com/office/drawing/2014/main" id="{8A4C7232-B65D-4E13-9D7B-D5C117750534}"/>
              </a:ext>
            </a:extLst>
          </p:cNvPr>
          <p:cNvSpPr/>
          <p:nvPr/>
        </p:nvSpPr>
        <p:spPr>
          <a:xfrm>
            <a:off x="998473" y="3062125"/>
            <a:ext cx="198924" cy="201168"/>
          </a:xfrm>
          <a:prstGeom prst="ellipse">
            <a:avLst/>
          </a:prstGeom>
          <a:gradFill>
            <a:gsLst>
              <a:gs pos="0">
                <a:srgbClr val="00B0F0"/>
              </a:gs>
              <a:gs pos="50000">
                <a:srgbClr val="0070C0"/>
              </a:gs>
              <a:gs pos="100000">
                <a:schemeClr val="accent1">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Gerade Verbindung mit Pfeil 23">
            <a:extLst>
              <a:ext uri="{FF2B5EF4-FFF2-40B4-BE49-F238E27FC236}">
                <a16:creationId xmlns:a16="http://schemas.microsoft.com/office/drawing/2014/main" id="{29AD10F4-6945-4ED7-AE61-20DAEB0B0720}"/>
              </a:ext>
            </a:extLst>
          </p:cNvPr>
          <p:cNvCxnSpPr>
            <a:cxnSpLocks/>
            <a:stCxn id="20" idx="7"/>
            <a:endCxn id="12" idx="2"/>
          </p:cNvCxnSpPr>
          <p:nvPr/>
        </p:nvCxnSpPr>
        <p:spPr>
          <a:xfrm flipV="1">
            <a:off x="1168265" y="2533899"/>
            <a:ext cx="1324824" cy="5576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Textfeld 27">
            <a:extLst>
              <a:ext uri="{FF2B5EF4-FFF2-40B4-BE49-F238E27FC236}">
                <a16:creationId xmlns:a16="http://schemas.microsoft.com/office/drawing/2014/main" id="{71726492-E5FB-4F30-B2D9-CD63B08B0B99}"/>
              </a:ext>
            </a:extLst>
          </p:cNvPr>
          <p:cNvSpPr txBox="1"/>
          <p:nvPr/>
        </p:nvSpPr>
        <p:spPr>
          <a:xfrm>
            <a:off x="55976" y="1064043"/>
            <a:ext cx="1707712" cy="369332"/>
          </a:xfrm>
          <a:prstGeom prst="rect">
            <a:avLst/>
          </a:prstGeom>
          <a:noFill/>
        </p:spPr>
        <p:txBody>
          <a:bodyPr wrap="none" rtlCol="0">
            <a:spAutoFit/>
          </a:bodyPr>
          <a:lstStyle/>
          <a:p>
            <a:r>
              <a:rPr lang="en-US" dirty="0">
                <a:solidFill>
                  <a:srgbClr val="FF0000"/>
                </a:solidFill>
              </a:rPr>
              <a:t>Ejected electron</a:t>
            </a:r>
          </a:p>
        </p:txBody>
      </p:sp>
      <p:sp>
        <p:nvSpPr>
          <p:cNvPr id="25" name="Ellipse 24">
            <a:extLst>
              <a:ext uri="{FF2B5EF4-FFF2-40B4-BE49-F238E27FC236}">
                <a16:creationId xmlns:a16="http://schemas.microsoft.com/office/drawing/2014/main" id="{19E0C536-91FB-44A6-AC56-DDB03E6E3F3B}"/>
              </a:ext>
            </a:extLst>
          </p:cNvPr>
          <p:cNvSpPr/>
          <p:nvPr/>
        </p:nvSpPr>
        <p:spPr>
          <a:xfrm>
            <a:off x="806020" y="1481906"/>
            <a:ext cx="198924" cy="201168"/>
          </a:xfrm>
          <a:prstGeom prst="ellipse">
            <a:avLst/>
          </a:prstGeom>
          <a:gradFill>
            <a:gsLst>
              <a:gs pos="0">
                <a:srgbClr val="FF0000"/>
              </a:gs>
              <a:gs pos="50000">
                <a:srgbClr val="C00000"/>
              </a:gs>
              <a:gs pos="100000">
                <a:schemeClr val="accent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feld 28">
            <a:extLst>
              <a:ext uri="{FF2B5EF4-FFF2-40B4-BE49-F238E27FC236}">
                <a16:creationId xmlns:a16="http://schemas.microsoft.com/office/drawing/2014/main" id="{A1DDBC49-8A07-45F9-962A-B0B9BABC10F4}"/>
              </a:ext>
            </a:extLst>
          </p:cNvPr>
          <p:cNvSpPr txBox="1"/>
          <p:nvPr/>
        </p:nvSpPr>
        <p:spPr>
          <a:xfrm>
            <a:off x="2113883" y="3412545"/>
            <a:ext cx="304892" cy="369332"/>
          </a:xfrm>
          <a:prstGeom prst="rect">
            <a:avLst/>
          </a:prstGeom>
          <a:noFill/>
        </p:spPr>
        <p:txBody>
          <a:bodyPr wrap="none" rtlCol="0">
            <a:spAutoFit/>
          </a:bodyPr>
          <a:lstStyle/>
          <a:p>
            <a:r>
              <a:rPr lang="en-US" dirty="0">
                <a:solidFill>
                  <a:srgbClr val="FF0000"/>
                </a:solidFill>
              </a:rPr>
              <a:t>K</a:t>
            </a:r>
          </a:p>
        </p:txBody>
      </p:sp>
      <p:sp>
        <p:nvSpPr>
          <p:cNvPr id="30" name="Textfeld 29">
            <a:extLst>
              <a:ext uri="{FF2B5EF4-FFF2-40B4-BE49-F238E27FC236}">
                <a16:creationId xmlns:a16="http://schemas.microsoft.com/office/drawing/2014/main" id="{24D69128-1102-462B-B410-BEBA06D973AD}"/>
              </a:ext>
            </a:extLst>
          </p:cNvPr>
          <p:cNvSpPr txBox="1"/>
          <p:nvPr/>
        </p:nvSpPr>
        <p:spPr>
          <a:xfrm>
            <a:off x="2108460" y="3709906"/>
            <a:ext cx="282450" cy="369332"/>
          </a:xfrm>
          <a:prstGeom prst="rect">
            <a:avLst/>
          </a:prstGeom>
          <a:noFill/>
        </p:spPr>
        <p:txBody>
          <a:bodyPr wrap="none" rtlCol="0">
            <a:spAutoFit/>
          </a:bodyPr>
          <a:lstStyle/>
          <a:p>
            <a:r>
              <a:rPr lang="en-US" dirty="0">
                <a:solidFill>
                  <a:srgbClr val="46A638"/>
                </a:solidFill>
              </a:rPr>
              <a:t>L</a:t>
            </a:r>
          </a:p>
        </p:txBody>
      </p:sp>
      <p:sp>
        <p:nvSpPr>
          <p:cNvPr id="31" name="Textfeld 30">
            <a:extLst>
              <a:ext uri="{FF2B5EF4-FFF2-40B4-BE49-F238E27FC236}">
                <a16:creationId xmlns:a16="http://schemas.microsoft.com/office/drawing/2014/main" id="{FB9663FC-5A98-4472-AAE6-EBA263ED6058}"/>
              </a:ext>
            </a:extLst>
          </p:cNvPr>
          <p:cNvSpPr txBox="1"/>
          <p:nvPr/>
        </p:nvSpPr>
        <p:spPr>
          <a:xfrm>
            <a:off x="2092383" y="3975080"/>
            <a:ext cx="381836" cy="369332"/>
          </a:xfrm>
          <a:prstGeom prst="rect">
            <a:avLst/>
          </a:prstGeom>
          <a:noFill/>
        </p:spPr>
        <p:txBody>
          <a:bodyPr wrap="none" rtlCol="0">
            <a:spAutoFit/>
          </a:bodyPr>
          <a:lstStyle/>
          <a:p>
            <a:r>
              <a:rPr lang="en-US" dirty="0">
                <a:solidFill>
                  <a:srgbClr val="0070C0"/>
                </a:solidFill>
              </a:rPr>
              <a:t>M</a:t>
            </a:r>
          </a:p>
        </p:txBody>
      </p:sp>
      <p:sp>
        <p:nvSpPr>
          <p:cNvPr id="32" name="Freihandform: Form 31">
            <a:extLst>
              <a:ext uri="{FF2B5EF4-FFF2-40B4-BE49-F238E27FC236}">
                <a16:creationId xmlns:a16="http://schemas.microsoft.com/office/drawing/2014/main" id="{65FC73B9-9D94-4C09-BBAF-13EA4338BD8C}"/>
              </a:ext>
            </a:extLst>
          </p:cNvPr>
          <p:cNvSpPr/>
          <p:nvPr/>
        </p:nvSpPr>
        <p:spPr>
          <a:xfrm>
            <a:off x="2656714" y="1285786"/>
            <a:ext cx="969678" cy="1172308"/>
          </a:xfrm>
          <a:custGeom>
            <a:avLst/>
            <a:gdLst>
              <a:gd name="connsiteX0" fmla="*/ 0 w 969678"/>
              <a:gd name="connsiteY0" fmla="*/ 1172308 h 1172308"/>
              <a:gd name="connsiteX1" fmla="*/ 961292 w 969678"/>
              <a:gd name="connsiteY1" fmla="*/ 984739 h 1172308"/>
              <a:gd name="connsiteX2" fmla="*/ 492369 w 969678"/>
              <a:gd name="connsiteY2" fmla="*/ 433754 h 1172308"/>
              <a:gd name="connsiteX3" fmla="*/ 937846 w 969678"/>
              <a:gd name="connsiteY3" fmla="*/ 0 h 1172308"/>
              <a:gd name="connsiteX4" fmla="*/ 937846 w 969678"/>
              <a:gd name="connsiteY4" fmla="*/ 0 h 11723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678" h="1172308">
                <a:moveTo>
                  <a:pt x="0" y="1172308"/>
                </a:moveTo>
                <a:cubicBezTo>
                  <a:pt x="439615" y="1140069"/>
                  <a:pt x="879231" y="1107831"/>
                  <a:pt x="961292" y="984739"/>
                </a:cubicBezTo>
                <a:cubicBezTo>
                  <a:pt x="1043353" y="861647"/>
                  <a:pt x="496277" y="597877"/>
                  <a:pt x="492369" y="433754"/>
                </a:cubicBezTo>
                <a:cubicBezTo>
                  <a:pt x="488461" y="269631"/>
                  <a:pt x="937846" y="0"/>
                  <a:pt x="937846" y="0"/>
                </a:cubicBezTo>
                <a:lnTo>
                  <a:pt x="937846" y="0"/>
                </a:ln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Textfeld 32">
            <a:extLst>
              <a:ext uri="{FF2B5EF4-FFF2-40B4-BE49-F238E27FC236}">
                <a16:creationId xmlns:a16="http://schemas.microsoft.com/office/drawing/2014/main" id="{89800B63-6C02-408F-8B75-4AD631A2882A}"/>
              </a:ext>
            </a:extLst>
          </p:cNvPr>
          <p:cNvSpPr txBox="1"/>
          <p:nvPr/>
        </p:nvSpPr>
        <p:spPr>
          <a:xfrm>
            <a:off x="3443338" y="1313742"/>
            <a:ext cx="1748812" cy="369332"/>
          </a:xfrm>
          <a:prstGeom prst="rect">
            <a:avLst/>
          </a:prstGeom>
          <a:noFill/>
        </p:spPr>
        <p:txBody>
          <a:bodyPr wrap="none" rtlCol="0">
            <a:spAutoFit/>
          </a:bodyPr>
          <a:lstStyle/>
          <a:p>
            <a:r>
              <a:rPr lang="en-US" dirty="0">
                <a:solidFill>
                  <a:schemeClr val="accent1"/>
                </a:solidFill>
              </a:rPr>
              <a:t>K</a:t>
            </a:r>
            <a:r>
              <a:rPr lang="el-GR" dirty="0">
                <a:solidFill>
                  <a:schemeClr val="accent1"/>
                </a:solidFill>
              </a:rPr>
              <a:t>β</a:t>
            </a:r>
            <a:r>
              <a:rPr lang="en-GB" dirty="0">
                <a:solidFill>
                  <a:schemeClr val="accent1"/>
                </a:solidFill>
              </a:rPr>
              <a:t> X-ray emitted</a:t>
            </a:r>
            <a:endParaRPr lang="en-US" dirty="0">
              <a:solidFill>
                <a:schemeClr val="accent1"/>
              </a:solidFill>
            </a:endParaRPr>
          </a:p>
        </p:txBody>
      </p:sp>
      <p:cxnSp>
        <p:nvCxnSpPr>
          <p:cNvPr id="35" name="Gerade Verbindung mit Pfeil 34">
            <a:extLst>
              <a:ext uri="{FF2B5EF4-FFF2-40B4-BE49-F238E27FC236}">
                <a16:creationId xmlns:a16="http://schemas.microsoft.com/office/drawing/2014/main" id="{CA586E7A-E7BC-48AF-A467-137AB90FDB3D}"/>
              </a:ext>
            </a:extLst>
          </p:cNvPr>
          <p:cNvCxnSpPr>
            <a:cxnSpLocks/>
          </p:cNvCxnSpPr>
          <p:nvPr/>
        </p:nvCxnSpPr>
        <p:spPr>
          <a:xfrm flipH="1" flipV="1">
            <a:off x="2592551" y="2603758"/>
            <a:ext cx="139789" cy="1017411"/>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sp>
        <p:nvSpPr>
          <p:cNvPr id="36" name="Freihandform: Form 35">
            <a:extLst>
              <a:ext uri="{FF2B5EF4-FFF2-40B4-BE49-F238E27FC236}">
                <a16:creationId xmlns:a16="http://schemas.microsoft.com/office/drawing/2014/main" id="{987F3C9B-C7DA-4892-A155-623B4A9EEEAB}"/>
              </a:ext>
            </a:extLst>
          </p:cNvPr>
          <p:cNvSpPr/>
          <p:nvPr/>
        </p:nvSpPr>
        <p:spPr>
          <a:xfrm rot="3184970" flipV="1">
            <a:off x="2984156" y="1908928"/>
            <a:ext cx="918364" cy="1309395"/>
          </a:xfrm>
          <a:custGeom>
            <a:avLst/>
            <a:gdLst>
              <a:gd name="connsiteX0" fmla="*/ 0 w 1495566"/>
              <a:gd name="connsiteY0" fmla="*/ 0 h 2121877"/>
              <a:gd name="connsiteX1" fmla="*/ 1477108 w 1495566"/>
              <a:gd name="connsiteY1" fmla="*/ 562708 h 2121877"/>
              <a:gd name="connsiteX2" fmla="*/ 867508 w 1495566"/>
              <a:gd name="connsiteY2" fmla="*/ 1688123 h 2121877"/>
              <a:gd name="connsiteX3" fmla="*/ 1465385 w 1495566"/>
              <a:gd name="connsiteY3" fmla="*/ 2121877 h 2121877"/>
              <a:gd name="connsiteX4" fmla="*/ 1465385 w 1495566"/>
              <a:gd name="connsiteY4" fmla="*/ 2121877 h 21218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5566" h="2121877">
                <a:moveTo>
                  <a:pt x="0" y="0"/>
                </a:moveTo>
                <a:cubicBezTo>
                  <a:pt x="666261" y="140677"/>
                  <a:pt x="1332523" y="281354"/>
                  <a:pt x="1477108" y="562708"/>
                </a:cubicBezTo>
                <a:cubicBezTo>
                  <a:pt x="1621693" y="844062"/>
                  <a:pt x="869462" y="1428262"/>
                  <a:pt x="867508" y="1688123"/>
                </a:cubicBezTo>
                <a:cubicBezTo>
                  <a:pt x="865554" y="1947984"/>
                  <a:pt x="1465385" y="2121877"/>
                  <a:pt x="1465385" y="2121877"/>
                </a:cubicBezTo>
                <a:lnTo>
                  <a:pt x="1465385" y="2121877"/>
                </a:lnTo>
              </a:path>
            </a:pathLst>
          </a:custGeom>
          <a:ln>
            <a:tailEnd type="triangle"/>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37" name="Textfeld 36">
            <a:extLst>
              <a:ext uri="{FF2B5EF4-FFF2-40B4-BE49-F238E27FC236}">
                <a16:creationId xmlns:a16="http://schemas.microsoft.com/office/drawing/2014/main" id="{39917C3C-B2C1-48FE-851A-FB1A1B79F962}"/>
              </a:ext>
            </a:extLst>
          </p:cNvPr>
          <p:cNvSpPr txBox="1"/>
          <p:nvPr/>
        </p:nvSpPr>
        <p:spPr>
          <a:xfrm>
            <a:off x="3796366" y="2604115"/>
            <a:ext cx="1756828" cy="369332"/>
          </a:xfrm>
          <a:prstGeom prst="rect">
            <a:avLst/>
          </a:prstGeom>
          <a:noFill/>
        </p:spPr>
        <p:txBody>
          <a:bodyPr wrap="none" rtlCol="0">
            <a:spAutoFit/>
          </a:bodyPr>
          <a:lstStyle/>
          <a:p>
            <a:r>
              <a:rPr lang="en-US" dirty="0">
                <a:solidFill>
                  <a:srgbClr val="92D050"/>
                </a:solidFill>
              </a:rPr>
              <a:t>K</a:t>
            </a:r>
            <a:r>
              <a:rPr lang="el-GR" dirty="0">
                <a:solidFill>
                  <a:srgbClr val="92D050"/>
                </a:solidFill>
              </a:rPr>
              <a:t>α</a:t>
            </a:r>
            <a:r>
              <a:rPr lang="en-GB" dirty="0">
                <a:solidFill>
                  <a:srgbClr val="92D050"/>
                </a:solidFill>
              </a:rPr>
              <a:t> X-ray emitted</a:t>
            </a:r>
            <a:endParaRPr lang="en-US" dirty="0">
              <a:solidFill>
                <a:srgbClr val="92D050"/>
              </a:solidFill>
            </a:endParaRPr>
          </a:p>
        </p:txBody>
      </p:sp>
      <p:pic>
        <p:nvPicPr>
          <p:cNvPr id="42" name="Grafik 41">
            <a:extLst>
              <a:ext uri="{FF2B5EF4-FFF2-40B4-BE49-F238E27FC236}">
                <a16:creationId xmlns:a16="http://schemas.microsoft.com/office/drawing/2014/main" id="{6C87B8D0-DE59-4E9B-9E8E-B23AC63C7E8E}"/>
              </a:ext>
            </a:extLst>
          </p:cNvPr>
          <p:cNvPicPr>
            <a:picLocks noChangeAspect="1"/>
          </p:cNvPicPr>
          <p:nvPr/>
        </p:nvPicPr>
        <p:blipFill rotWithShape="1">
          <a:blip r:embed="rId4">
            <a:extLst>
              <a:ext uri="{28A0092B-C50C-407E-A947-70E740481C1C}">
                <a14:useLocalDpi xmlns:a14="http://schemas.microsoft.com/office/drawing/2010/main" val="0"/>
              </a:ext>
            </a:extLst>
          </a:blip>
          <a:srcRect l="50000"/>
          <a:stretch/>
        </p:blipFill>
        <p:spPr>
          <a:xfrm>
            <a:off x="4582821" y="3562965"/>
            <a:ext cx="4078682" cy="3197902"/>
          </a:xfrm>
          <a:prstGeom prst="rect">
            <a:avLst/>
          </a:prstGeom>
        </p:spPr>
      </p:pic>
      <p:sp>
        <p:nvSpPr>
          <p:cNvPr id="43" name="Rechteck 42">
            <a:extLst>
              <a:ext uri="{FF2B5EF4-FFF2-40B4-BE49-F238E27FC236}">
                <a16:creationId xmlns:a16="http://schemas.microsoft.com/office/drawing/2014/main" id="{940053B5-3FCB-4992-9630-6C471CC1733D}"/>
              </a:ext>
            </a:extLst>
          </p:cNvPr>
          <p:cNvSpPr/>
          <p:nvPr/>
        </p:nvSpPr>
        <p:spPr>
          <a:xfrm>
            <a:off x="4940404" y="3709906"/>
            <a:ext cx="1215772" cy="32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feld 48">
            <a:extLst>
              <a:ext uri="{FF2B5EF4-FFF2-40B4-BE49-F238E27FC236}">
                <a16:creationId xmlns:a16="http://schemas.microsoft.com/office/drawing/2014/main" id="{E35928AE-553B-4346-9F76-4E897D920A72}"/>
              </a:ext>
            </a:extLst>
          </p:cNvPr>
          <p:cNvSpPr txBox="1"/>
          <p:nvPr/>
        </p:nvSpPr>
        <p:spPr>
          <a:xfrm>
            <a:off x="107504" y="6504240"/>
            <a:ext cx="7221414" cy="276999"/>
          </a:xfrm>
          <a:prstGeom prst="rect">
            <a:avLst/>
          </a:prstGeom>
          <a:noFill/>
        </p:spPr>
        <p:txBody>
          <a:bodyPr wrap="square">
            <a:spAutoFit/>
          </a:bodyPr>
          <a:lstStyle/>
          <a:p>
            <a:r>
              <a:rPr lang="en-US" sz="1200" dirty="0" err="1"/>
              <a:t>Motohiro</a:t>
            </a:r>
            <a:r>
              <a:rPr lang="en-US" sz="1200" dirty="0"/>
              <a:t> et al. https://doi.org/10.1016/j.jdsr.2014.07.001</a:t>
            </a:r>
          </a:p>
        </p:txBody>
      </p:sp>
      <p:sp>
        <p:nvSpPr>
          <p:cNvPr id="52" name="Textfeld 51">
            <a:extLst>
              <a:ext uri="{FF2B5EF4-FFF2-40B4-BE49-F238E27FC236}">
                <a16:creationId xmlns:a16="http://schemas.microsoft.com/office/drawing/2014/main" id="{218298E1-4FE8-49AC-93DD-ABEC28BC11A2}"/>
              </a:ext>
            </a:extLst>
          </p:cNvPr>
          <p:cNvSpPr txBox="1"/>
          <p:nvPr/>
        </p:nvSpPr>
        <p:spPr>
          <a:xfrm>
            <a:off x="7668344" y="784455"/>
            <a:ext cx="1374094" cy="923330"/>
          </a:xfrm>
          <a:prstGeom prst="rect">
            <a:avLst/>
          </a:prstGeom>
          <a:noFill/>
        </p:spPr>
        <p:txBody>
          <a:bodyPr wrap="none" rtlCol="0">
            <a:spAutoFit/>
          </a:bodyPr>
          <a:lstStyle/>
          <a:p>
            <a:r>
              <a:rPr lang="en-US" dirty="0">
                <a:solidFill>
                  <a:srgbClr val="FF0000"/>
                </a:solidFill>
              </a:rPr>
              <a:t>K = 1S</a:t>
            </a:r>
          </a:p>
          <a:p>
            <a:r>
              <a:rPr lang="en-US" dirty="0">
                <a:solidFill>
                  <a:srgbClr val="46A638"/>
                </a:solidFill>
              </a:rPr>
              <a:t>L= 2S 2P</a:t>
            </a:r>
          </a:p>
          <a:p>
            <a:r>
              <a:rPr lang="en-US" dirty="0">
                <a:solidFill>
                  <a:srgbClr val="0070C0"/>
                </a:solidFill>
              </a:rPr>
              <a:t>M= 3S 3P 3D</a:t>
            </a:r>
          </a:p>
        </p:txBody>
      </p:sp>
      <p:sp>
        <p:nvSpPr>
          <p:cNvPr id="53" name="Rechteck 52">
            <a:extLst>
              <a:ext uri="{FF2B5EF4-FFF2-40B4-BE49-F238E27FC236}">
                <a16:creationId xmlns:a16="http://schemas.microsoft.com/office/drawing/2014/main" id="{453A0096-2618-4DC5-AD87-7F2874E6C199}"/>
              </a:ext>
            </a:extLst>
          </p:cNvPr>
          <p:cNvSpPr/>
          <p:nvPr/>
        </p:nvSpPr>
        <p:spPr>
          <a:xfrm>
            <a:off x="107504" y="116632"/>
            <a:ext cx="8928992" cy="6624736"/>
          </a:xfrm>
          <a:prstGeom prst="rect">
            <a:avLst/>
          </a:prstGeom>
          <a:noFill/>
          <a:ln>
            <a:solidFill>
              <a:srgbClr val="9C2D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Gerade Verbindung mit Pfeil 53">
            <a:extLst>
              <a:ext uri="{FF2B5EF4-FFF2-40B4-BE49-F238E27FC236}">
                <a16:creationId xmlns:a16="http://schemas.microsoft.com/office/drawing/2014/main" id="{EAF07ACB-6549-4F89-B6D5-150E4D4AC367}"/>
              </a:ext>
            </a:extLst>
          </p:cNvPr>
          <p:cNvCxnSpPr>
            <a:cxnSpLocks/>
          </p:cNvCxnSpPr>
          <p:nvPr/>
        </p:nvCxnSpPr>
        <p:spPr>
          <a:xfrm flipH="1">
            <a:off x="2678426" y="1824899"/>
            <a:ext cx="2097770" cy="62879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5" name="Gerade Verbindung mit Pfeil 54">
            <a:extLst>
              <a:ext uri="{FF2B5EF4-FFF2-40B4-BE49-F238E27FC236}">
                <a16:creationId xmlns:a16="http://schemas.microsoft.com/office/drawing/2014/main" id="{8FD0B528-B12E-4FAA-9F3E-728A7B0E946D}"/>
              </a:ext>
            </a:extLst>
          </p:cNvPr>
          <p:cNvCxnSpPr>
            <a:cxnSpLocks/>
          </p:cNvCxnSpPr>
          <p:nvPr/>
        </p:nvCxnSpPr>
        <p:spPr>
          <a:xfrm flipH="1" flipV="1">
            <a:off x="1014018" y="1595135"/>
            <a:ext cx="1523748" cy="858557"/>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56" name="Textfeld 55">
            <a:extLst>
              <a:ext uri="{FF2B5EF4-FFF2-40B4-BE49-F238E27FC236}">
                <a16:creationId xmlns:a16="http://schemas.microsoft.com/office/drawing/2014/main" id="{4F6E78B3-3368-43C5-91AF-D7FF5F1F8117}"/>
              </a:ext>
            </a:extLst>
          </p:cNvPr>
          <p:cNvSpPr txBox="1"/>
          <p:nvPr/>
        </p:nvSpPr>
        <p:spPr>
          <a:xfrm>
            <a:off x="4264296" y="1884235"/>
            <a:ext cx="1478353" cy="369332"/>
          </a:xfrm>
          <a:prstGeom prst="rect">
            <a:avLst/>
          </a:prstGeom>
          <a:noFill/>
        </p:spPr>
        <p:txBody>
          <a:bodyPr wrap="none" rtlCol="0">
            <a:spAutoFit/>
          </a:bodyPr>
          <a:lstStyle/>
          <a:p>
            <a:r>
              <a:rPr lang="en-US" dirty="0">
                <a:solidFill>
                  <a:srgbClr val="FF0000"/>
                </a:solidFill>
              </a:rPr>
              <a:t>Incident X-ray</a:t>
            </a:r>
          </a:p>
        </p:txBody>
      </p:sp>
    </p:spTree>
    <p:extLst>
      <p:ext uri="{BB962C8B-B14F-4D97-AF65-F5344CB8AC3E}">
        <p14:creationId xmlns:p14="http://schemas.microsoft.com/office/powerpoint/2010/main" val="2870132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FB55FD-09CF-4355-B7A9-E728F70B99DC}"/>
              </a:ext>
            </a:extLst>
          </p:cNvPr>
          <p:cNvSpPr txBox="1"/>
          <p:nvPr/>
        </p:nvSpPr>
        <p:spPr>
          <a:xfrm>
            <a:off x="145306" y="1016422"/>
            <a:ext cx="3672408" cy="369332"/>
          </a:xfrm>
          <a:prstGeom prst="rect">
            <a:avLst/>
          </a:prstGeom>
          <a:noFill/>
        </p:spPr>
        <p:txBody>
          <a:bodyPr wrap="square" rtlCol="0">
            <a:spAutoFit/>
          </a:bodyPr>
          <a:lstStyle/>
          <a:p>
            <a:r>
              <a:rPr lang="sv-SE" b="1" dirty="0"/>
              <a:t>Ecxitation of vibrations of molecules</a:t>
            </a:r>
            <a:endParaRPr lang="en-GB" b="1" dirty="0"/>
          </a:p>
        </p:txBody>
      </p:sp>
      <p:pic>
        <p:nvPicPr>
          <p:cNvPr id="6" name="Picture 2">
            <a:extLst>
              <a:ext uri="{FF2B5EF4-FFF2-40B4-BE49-F238E27FC236}">
                <a16:creationId xmlns:a16="http://schemas.microsoft.com/office/drawing/2014/main" id="{673D47BD-7DB8-49B2-A2E3-0891058D300A}"/>
              </a:ext>
            </a:extLst>
          </p:cNvPr>
          <p:cNvPicPr>
            <a:picLocks noChangeAspect="1" noChangeArrowheads="1"/>
          </p:cNvPicPr>
          <p:nvPr/>
        </p:nvPicPr>
        <p:blipFill>
          <a:blip r:embed="rId2">
            <a:clrChange>
              <a:clrFrom>
                <a:srgbClr val="FFFFFF"/>
              </a:clrFrom>
              <a:clrTo>
                <a:srgbClr val="FFFFFF">
                  <a:alpha val="0"/>
                </a:srgbClr>
              </a:clrTo>
            </a:clrChange>
          </a:blip>
          <a:srcRect l="48924" t="7260" r="27415" b="51701"/>
          <a:stretch>
            <a:fillRect/>
          </a:stretch>
        </p:blipFill>
        <p:spPr bwMode="auto">
          <a:xfrm>
            <a:off x="1847832" y="1764530"/>
            <a:ext cx="1358279" cy="1605238"/>
          </a:xfrm>
          <a:prstGeom prst="rect">
            <a:avLst/>
          </a:prstGeom>
          <a:noFill/>
          <a:ln w="9525">
            <a:noFill/>
            <a:miter lim="800000"/>
            <a:headEnd/>
            <a:tailEnd/>
          </a:ln>
          <a:effectLst/>
        </p:spPr>
      </p:pic>
      <p:pic>
        <p:nvPicPr>
          <p:cNvPr id="7" name="Picture 2">
            <a:extLst>
              <a:ext uri="{FF2B5EF4-FFF2-40B4-BE49-F238E27FC236}">
                <a16:creationId xmlns:a16="http://schemas.microsoft.com/office/drawing/2014/main" id="{DB8B5D23-B9EF-495B-A48A-C96E49FEA56A}"/>
              </a:ext>
            </a:extLst>
          </p:cNvPr>
          <p:cNvPicPr>
            <a:picLocks noChangeAspect="1" noChangeArrowheads="1"/>
          </p:cNvPicPr>
          <p:nvPr/>
        </p:nvPicPr>
        <p:blipFill>
          <a:blip r:embed="rId2"/>
          <a:srcRect l="73134" t="6314" r="5356" b="49491"/>
          <a:stretch>
            <a:fillRect/>
          </a:stretch>
        </p:blipFill>
        <p:spPr bwMode="auto">
          <a:xfrm>
            <a:off x="469814" y="1419213"/>
            <a:ext cx="1146617" cy="1605265"/>
          </a:xfrm>
          <a:prstGeom prst="rect">
            <a:avLst/>
          </a:prstGeom>
          <a:noFill/>
          <a:ln w="9525">
            <a:noFill/>
            <a:miter lim="800000"/>
            <a:headEnd/>
            <a:tailEnd/>
          </a:ln>
          <a:effectLst/>
        </p:spPr>
      </p:pic>
      <p:sp>
        <p:nvSpPr>
          <p:cNvPr id="8" name="TextBox 7">
            <a:extLst>
              <a:ext uri="{FF2B5EF4-FFF2-40B4-BE49-F238E27FC236}">
                <a16:creationId xmlns:a16="http://schemas.microsoft.com/office/drawing/2014/main" id="{5DECEFED-38A6-4F95-8A7F-00ECC6D6E04E}"/>
              </a:ext>
            </a:extLst>
          </p:cNvPr>
          <p:cNvSpPr txBox="1"/>
          <p:nvPr/>
        </p:nvSpPr>
        <p:spPr>
          <a:xfrm>
            <a:off x="2502300" y="1344531"/>
            <a:ext cx="3096344" cy="369332"/>
          </a:xfrm>
          <a:prstGeom prst="rect">
            <a:avLst/>
          </a:prstGeom>
          <a:noFill/>
        </p:spPr>
        <p:txBody>
          <a:bodyPr wrap="square" rtlCol="0">
            <a:spAutoFit/>
          </a:bodyPr>
          <a:lstStyle/>
          <a:p>
            <a:r>
              <a:rPr lang="sv-SE" dirty="0"/>
              <a:t>Infrared &amp; Raman</a:t>
            </a:r>
            <a:endParaRPr lang="en-GB" dirty="0"/>
          </a:p>
        </p:txBody>
      </p:sp>
      <p:sp>
        <p:nvSpPr>
          <p:cNvPr id="9" name="TextBox 8">
            <a:extLst>
              <a:ext uri="{FF2B5EF4-FFF2-40B4-BE49-F238E27FC236}">
                <a16:creationId xmlns:a16="http://schemas.microsoft.com/office/drawing/2014/main" id="{AD294C1C-24A0-450A-BCB1-72CF2376691E}"/>
              </a:ext>
            </a:extLst>
          </p:cNvPr>
          <p:cNvSpPr txBox="1"/>
          <p:nvPr/>
        </p:nvSpPr>
        <p:spPr>
          <a:xfrm>
            <a:off x="4821977" y="1006576"/>
            <a:ext cx="3240360" cy="369332"/>
          </a:xfrm>
          <a:prstGeom prst="rect">
            <a:avLst/>
          </a:prstGeom>
          <a:noFill/>
        </p:spPr>
        <p:txBody>
          <a:bodyPr wrap="square" rtlCol="0">
            <a:spAutoFit/>
          </a:bodyPr>
          <a:lstStyle/>
          <a:p>
            <a:r>
              <a:rPr lang="sv-SE" b="1" dirty="0"/>
              <a:t>Excitation of valence-electrons</a:t>
            </a:r>
            <a:endParaRPr lang="en-GB" b="1" dirty="0"/>
          </a:p>
        </p:txBody>
      </p:sp>
      <p:sp>
        <p:nvSpPr>
          <p:cNvPr id="10" name="TextBox 9">
            <a:extLst>
              <a:ext uri="{FF2B5EF4-FFF2-40B4-BE49-F238E27FC236}">
                <a16:creationId xmlns:a16="http://schemas.microsoft.com/office/drawing/2014/main" id="{30419C4C-BA88-42C9-A0EA-772B41E0E121}"/>
              </a:ext>
            </a:extLst>
          </p:cNvPr>
          <p:cNvSpPr txBox="1"/>
          <p:nvPr/>
        </p:nvSpPr>
        <p:spPr>
          <a:xfrm>
            <a:off x="5853695" y="4217420"/>
            <a:ext cx="4608512" cy="369332"/>
          </a:xfrm>
          <a:prstGeom prst="rect">
            <a:avLst/>
          </a:prstGeom>
          <a:noFill/>
        </p:spPr>
        <p:txBody>
          <a:bodyPr wrap="square" rtlCol="0">
            <a:spAutoFit/>
          </a:bodyPr>
          <a:lstStyle/>
          <a:p>
            <a:r>
              <a:rPr lang="sv-SE" dirty="0"/>
              <a:t>	Energy of atmic orbitals</a:t>
            </a:r>
            <a:endParaRPr lang="en-GB" dirty="0"/>
          </a:p>
        </p:txBody>
      </p:sp>
      <p:sp>
        <p:nvSpPr>
          <p:cNvPr id="12" name="TextBox 11">
            <a:extLst>
              <a:ext uri="{FF2B5EF4-FFF2-40B4-BE49-F238E27FC236}">
                <a16:creationId xmlns:a16="http://schemas.microsoft.com/office/drawing/2014/main" id="{4E845CAA-3999-457F-A4BC-0E169FB1FF8C}"/>
              </a:ext>
            </a:extLst>
          </p:cNvPr>
          <p:cNvSpPr txBox="1"/>
          <p:nvPr/>
        </p:nvSpPr>
        <p:spPr>
          <a:xfrm>
            <a:off x="145306" y="3963316"/>
            <a:ext cx="3240360" cy="369332"/>
          </a:xfrm>
          <a:prstGeom prst="rect">
            <a:avLst/>
          </a:prstGeom>
          <a:noFill/>
        </p:spPr>
        <p:txBody>
          <a:bodyPr wrap="square" rtlCol="0">
            <a:spAutoFit/>
          </a:bodyPr>
          <a:lstStyle/>
          <a:p>
            <a:r>
              <a:rPr lang="sv-SE" b="1" dirty="0"/>
              <a:t>Spin of molecules</a:t>
            </a:r>
            <a:endParaRPr lang="en-GB" b="1" dirty="0"/>
          </a:p>
        </p:txBody>
      </p:sp>
      <p:sp>
        <p:nvSpPr>
          <p:cNvPr id="13" name="TextBox 12">
            <a:extLst>
              <a:ext uri="{FF2B5EF4-FFF2-40B4-BE49-F238E27FC236}">
                <a16:creationId xmlns:a16="http://schemas.microsoft.com/office/drawing/2014/main" id="{F3754E3F-8DE6-4809-8397-AC5AD71221D3}"/>
              </a:ext>
            </a:extLst>
          </p:cNvPr>
          <p:cNvSpPr txBox="1"/>
          <p:nvPr/>
        </p:nvSpPr>
        <p:spPr>
          <a:xfrm>
            <a:off x="2635386" y="3200084"/>
            <a:ext cx="3240360" cy="369332"/>
          </a:xfrm>
          <a:prstGeom prst="rect">
            <a:avLst/>
          </a:prstGeom>
          <a:noFill/>
        </p:spPr>
        <p:txBody>
          <a:bodyPr wrap="square" rtlCol="0">
            <a:spAutoFit/>
          </a:bodyPr>
          <a:lstStyle/>
          <a:p>
            <a:r>
              <a:rPr lang="sv-SE" dirty="0"/>
              <a:t>~meV</a:t>
            </a:r>
            <a:r>
              <a:rPr lang="sv-SE" dirty="0">
                <a:sym typeface="Wingdings" panose="05000000000000000000" pitchFamily="2" charset="2"/>
              </a:rPr>
              <a:t> Infrared</a:t>
            </a:r>
            <a:endParaRPr lang="en-GB" dirty="0"/>
          </a:p>
        </p:txBody>
      </p:sp>
      <p:sp>
        <p:nvSpPr>
          <p:cNvPr id="15" name="TextBox 14">
            <a:extLst>
              <a:ext uri="{FF2B5EF4-FFF2-40B4-BE49-F238E27FC236}">
                <a16:creationId xmlns:a16="http://schemas.microsoft.com/office/drawing/2014/main" id="{44A106F5-9816-4A45-9C2D-C5DBC2F93D01}"/>
              </a:ext>
            </a:extLst>
          </p:cNvPr>
          <p:cNvSpPr txBox="1"/>
          <p:nvPr/>
        </p:nvSpPr>
        <p:spPr>
          <a:xfrm>
            <a:off x="7740352" y="6180326"/>
            <a:ext cx="3240360" cy="369332"/>
          </a:xfrm>
          <a:prstGeom prst="rect">
            <a:avLst/>
          </a:prstGeom>
          <a:noFill/>
        </p:spPr>
        <p:txBody>
          <a:bodyPr wrap="square" rtlCol="0">
            <a:spAutoFit/>
          </a:bodyPr>
          <a:lstStyle/>
          <a:p>
            <a:r>
              <a:rPr lang="sv-SE" dirty="0"/>
              <a:t>~keV</a:t>
            </a:r>
            <a:r>
              <a:rPr lang="sv-SE" dirty="0">
                <a:sym typeface="Wingdings" panose="05000000000000000000" pitchFamily="2" charset="2"/>
              </a:rPr>
              <a:t>X-ray</a:t>
            </a:r>
            <a:endParaRPr lang="en-GB" dirty="0"/>
          </a:p>
        </p:txBody>
      </p:sp>
      <p:pic>
        <p:nvPicPr>
          <p:cNvPr id="16" name="Picture 2">
            <a:extLst>
              <a:ext uri="{FF2B5EF4-FFF2-40B4-BE49-F238E27FC236}">
                <a16:creationId xmlns:a16="http://schemas.microsoft.com/office/drawing/2014/main" id="{A33A49BD-6152-4A24-98DE-63C2CA7F6B62}"/>
              </a:ext>
            </a:extLst>
          </p:cNvPr>
          <p:cNvPicPr>
            <a:picLocks noChangeAspect="1" noChangeArrowheads="1"/>
          </p:cNvPicPr>
          <p:nvPr/>
        </p:nvPicPr>
        <p:blipFill>
          <a:blip r:embed="rId2">
            <a:clrChange>
              <a:clrFrom>
                <a:srgbClr val="FFFFFF"/>
              </a:clrFrom>
              <a:clrTo>
                <a:srgbClr val="FFFFFF">
                  <a:alpha val="0"/>
                </a:srgbClr>
              </a:clrTo>
            </a:clrChange>
          </a:blip>
          <a:srcRect l="56453" t="57769" r="12357" b="18555"/>
          <a:stretch>
            <a:fillRect/>
          </a:stretch>
        </p:blipFill>
        <p:spPr bwMode="auto">
          <a:xfrm>
            <a:off x="4710532" y="4630797"/>
            <a:ext cx="3156872" cy="1632866"/>
          </a:xfrm>
          <a:prstGeom prst="rect">
            <a:avLst/>
          </a:prstGeom>
          <a:noFill/>
          <a:ln w="9525">
            <a:noFill/>
            <a:miter lim="800000"/>
            <a:headEnd/>
            <a:tailEnd/>
          </a:ln>
          <a:effectLst/>
        </p:spPr>
      </p:pic>
      <p:pic>
        <p:nvPicPr>
          <p:cNvPr id="17" name="Picture 2">
            <a:extLst>
              <a:ext uri="{FF2B5EF4-FFF2-40B4-BE49-F238E27FC236}">
                <a16:creationId xmlns:a16="http://schemas.microsoft.com/office/drawing/2014/main" id="{C086CA0F-6AD7-4435-BA6F-C1380ABF9BD3}"/>
              </a:ext>
            </a:extLst>
          </p:cNvPr>
          <p:cNvPicPr>
            <a:picLocks noChangeAspect="1" noChangeArrowheads="1"/>
          </p:cNvPicPr>
          <p:nvPr/>
        </p:nvPicPr>
        <p:blipFill>
          <a:blip r:embed="rId2"/>
          <a:srcRect l="11831" t="56823" r="54829" b="17923"/>
          <a:stretch>
            <a:fillRect/>
          </a:stretch>
        </p:blipFill>
        <p:spPr bwMode="auto">
          <a:xfrm>
            <a:off x="4820199" y="1621966"/>
            <a:ext cx="3178876" cy="1640734"/>
          </a:xfrm>
          <a:prstGeom prst="rect">
            <a:avLst/>
          </a:prstGeom>
          <a:noFill/>
          <a:ln w="9525">
            <a:noFill/>
            <a:miter lim="800000"/>
            <a:headEnd/>
            <a:tailEnd/>
          </a:ln>
          <a:effectLst/>
        </p:spPr>
      </p:pic>
      <p:sp>
        <p:nvSpPr>
          <p:cNvPr id="14" name="TextBox 13">
            <a:extLst>
              <a:ext uri="{FF2B5EF4-FFF2-40B4-BE49-F238E27FC236}">
                <a16:creationId xmlns:a16="http://schemas.microsoft.com/office/drawing/2014/main" id="{E76957E9-0BE3-4328-B0C1-0143C79A05EA}"/>
              </a:ext>
            </a:extLst>
          </p:cNvPr>
          <p:cNvSpPr txBox="1"/>
          <p:nvPr/>
        </p:nvSpPr>
        <p:spPr>
          <a:xfrm>
            <a:off x="7192352" y="3275240"/>
            <a:ext cx="3240360" cy="369332"/>
          </a:xfrm>
          <a:prstGeom prst="rect">
            <a:avLst/>
          </a:prstGeom>
          <a:noFill/>
        </p:spPr>
        <p:txBody>
          <a:bodyPr wrap="square" rtlCol="0">
            <a:spAutoFit/>
          </a:bodyPr>
          <a:lstStyle/>
          <a:p>
            <a:r>
              <a:rPr lang="sv-SE" dirty="0"/>
              <a:t>~eV</a:t>
            </a:r>
            <a:r>
              <a:rPr lang="sv-SE" dirty="0">
                <a:sym typeface="Wingdings" panose="05000000000000000000" pitchFamily="2" charset="2"/>
              </a:rPr>
              <a:t> visible / UV</a:t>
            </a:r>
            <a:endParaRPr lang="en-GB" dirty="0"/>
          </a:p>
        </p:txBody>
      </p:sp>
      <p:sp>
        <p:nvSpPr>
          <p:cNvPr id="11" name="TextBox 10">
            <a:extLst>
              <a:ext uri="{FF2B5EF4-FFF2-40B4-BE49-F238E27FC236}">
                <a16:creationId xmlns:a16="http://schemas.microsoft.com/office/drawing/2014/main" id="{70B9E3F8-D56A-42B5-8CCF-C9D2DEA5B99A}"/>
              </a:ext>
            </a:extLst>
          </p:cNvPr>
          <p:cNvSpPr txBox="1"/>
          <p:nvPr/>
        </p:nvSpPr>
        <p:spPr>
          <a:xfrm>
            <a:off x="5680115" y="1287848"/>
            <a:ext cx="3564396" cy="369332"/>
          </a:xfrm>
          <a:prstGeom prst="rect">
            <a:avLst/>
          </a:prstGeom>
          <a:noFill/>
        </p:spPr>
        <p:txBody>
          <a:bodyPr wrap="square" rtlCol="0">
            <a:spAutoFit/>
          </a:bodyPr>
          <a:lstStyle/>
          <a:p>
            <a:r>
              <a:rPr lang="sv-SE" dirty="0"/>
              <a:t>Electronic structure of the material</a:t>
            </a:r>
            <a:endParaRPr lang="en-GB" dirty="0"/>
          </a:p>
        </p:txBody>
      </p:sp>
      <p:pic>
        <p:nvPicPr>
          <p:cNvPr id="18" name="Picture 2">
            <a:extLst>
              <a:ext uri="{FF2B5EF4-FFF2-40B4-BE49-F238E27FC236}">
                <a16:creationId xmlns:a16="http://schemas.microsoft.com/office/drawing/2014/main" id="{DF21DF47-624A-473B-8128-235E81E016CC}"/>
              </a:ext>
            </a:extLst>
          </p:cNvPr>
          <p:cNvPicPr>
            <a:picLocks noChangeAspect="1" noChangeArrowheads="1"/>
          </p:cNvPicPr>
          <p:nvPr/>
        </p:nvPicPr>
        <p:blipFill>
          <a:blip r:embed="rId2"/>
          <a:srcRect l="6980" t="7260" r="74736" b="54858"/>
          <a:stretch>
            <a:fillRect/>
          </a:stretch>
        </p:blipFill>
        <p:spPr bwMode="auto">
          <a:xfrm>
            <a:off x="2324804" y="4167266"/>
            <a:ext cx="1430374" cy="2019350"/>
          </a:xfrm>
          <a:prstGeom prst="rect">
            <a:avLst/>
          </a:prstGeom>
          <a:noFill/>
          <a:ln w="9525">
            <a:noFill/>
            <a:miter lim="800000"/>
            <a:headEnd/>
            <a:tailEnd/>
          </a:ln>
          <a:effectLst/>
        </p:spPr>
      </p:pic>
      <p:grpSp>
        <p:nvGrpSpPr>
          <p:cNvPr id="19" name="Gruppieren 28">
            <a:extLst>
              <a:ext uri="{FF2B5EF4-FFF2-40B4-BE49-F238E27FC236}">
                <a16:creationId xmlns:a16="http://schemas.microsoft.com/office/drawing/2014/main" id="{2810EDA2-737A-4830-90F1-7DEC81D9C1E9}"/>
              </a:ext>
            </a:extLst>
          </p:cNvPr>
          <p:cNvGrpSpPr/>
          <p:nvPr/>
        </p:nvGrpSpPr>
        <p:grpSpPr>
          <a:xfrm>
            <a:off x="122838" y="4428273"/>
            <a:ext cx="2111172" cy="1693422"/>
            <a:chOff x="6715140" y="-37806"/>
            <a:chExt cx="1643074" cy="1585782"/>
          </a:xfrm>
        </p:grpSpPr>
        <p:pic>
          <p:nvPicPr>
            <p:cNvPr id="20" name="Picture 2">
              <a:extLst>
                <a:ext uri="{FF2B5EF4-FFF2-40B4-BE49-F238E27FC236}">
                  <a16:creationId xmlns:a16="http://schemas.microsoft.com/office/drawing/2014/main" id="{C8FDBE15-9CAC-484E-BD69-4999EF6069B3}"/>
                </a:ext>
              </a:extLst>
            </p:cNvPr>
            <p:cNvPicPr>
              <a:picLocks noChangeAspect="1" noChangeArrowheads="1"/>
            </p:cNvPicPr>
            <p:nvPr/>
          </p:nvPicPr>
          <p:blipFill>
            <a:blip r:embed="rId2">
              <a:clrChange>
                <a:clrFrom>
                  <a:srgbClr val="FFFFFF"/>
                </a:clrFrom>
                <a:clrTo>
                  <a:srgbClr val="FFFFFF">
                    <a:alpha val="0"/>
                  </a:srgbClr>
                </a:clrTo>
              </a:clrChange>
            </a:blip>
            <a:srcRect l="26339" t="4104" r="52151" b="50122"/>
            <a:stretch>
              <a:fillRect/>
            </a:stretch>
          </p:blipFill>
          <p:spPr bwMode="auto">
            <a:xfrm>
              <a:off x="6977590" y="-24"/>
              <a:ext cx="1067587" cy="1548000"/>
            </a:xfrm>
            <a:prstGeom prst="rect">
              <a:avLst/>
            </a:prstGeom>
            <a:noFill/>
            <a:ln w="9525">
              <a:noFill/>
              <a:miter lim="800000"/>
              <a:headEnd/>
              <a:tailEnd/>
            </a:ln>
            <a:effectLst/>
          </p:spPr>
        </p:pic>
        <p:sp>
          <p:nvSpPr>
            <p:cNvPr id="21" name="Rechteck 27">
              <a:extLst>
                <a:ext uri="{FF2B5EF4-FFF2-40B4-BE49-F238E27FC236}">
                  <a16:creationId xmlns:a16="http://schemas.microsoft.com/office/drawing/2014/main" id="{BF27CCAC-0AB0-4F37-B1A6-B77BCB588A55}"/>
                </a:ext>
              </a:extLst>
            </p:cNvPr>
            <p:cNvSpPr/>
            <p:nvPr/>
          </p:nvSpPr>
          <p:spPr>
            <a:xfrm>
              <a:off x="6715140" y="-37806"/>
              <a:ext cx="1643074"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TextBox 21">
            <a:extLst>
              <a:ext uri="{FF2B5EF4-FFF2-40B4-BE49-F238E27FC236}">
                <a16:creationId xmlns:a16="http://schemas.microsoft.com/office/drawing/2014/main" id="{274E96BE-8262-4B98-AE60-BB6B11921A77}"/>
              </a:ext>
            </a:extLst>
          </p:cNvPr>
          <p:cNvSpPr txBox="1"/>
          <p:nvPr/>
        </p:nvSpPr>
        <p:spPr>
          <a:xfrm>
            <a:off x="1890184" y="6180326"/>
            <a:ext cx="3240360" cy="369332"/>
          </a:xfrm>
          <a:prstGeom prst="rect">
            <a:avLst/>
          </a:prstGeom>
          <a:noFill/>
        </p:spPr>
        <p:txBody>
          <a:bodyPr wrap="square" rtlCol="0">
            <a:spAutoFit/>
          </a:bodyPr>
          <a:lstStyle/>
          <a:p>
            <a:r>
              <a:rPr lang="sv-SE" dirty="0"/>
              <a:t>~meV-ueV</a:t>
            </a:r>
            <a:r>
              <a:rPr lang="sv-SE" dirty="0">
                <a:sym typeface="Wingdings" panose="05000000000000000000" pitchFamily="2" charset="2"/>
              </a:rPr>
              <a:t> microwave</a:t>
            </a:r>
            <a:endParaRPr lang="en-GB" dirty="0"/>
          </a:p>
        </p:txBody>
      </p:sp>
      <p:sp>
        <p:nvSpPr>
          <p:cNvPr id="24" name="Textfeld 23">
            <a:extLst>
              <a:ext uri="{FF2B5EF4-FFF2-40B4-BE49-F238E27FC236}">
                <a16:creationId xmlns:a16="http://schemas.microsoft.com/office/drawing/2014/main" id="{65A09334-ACF1-424F-A30D-66F0B717D991}"/>
              </a:ext>
            </a:extLst>
          </p:cNvPr>
          <p:cNvSpPr txBox="1"/>
          <p:nvPr/>
        </p:nvSpPr>
        <p:spPr>
          <a:xfrm>
            <a:off x="4820199" y="3976435"/>
            <a:ext cx="5222630" cy="369332"/>
          </a:xfrm>
          <a:prstGeom prst="rect">
            <a:avLst/>
          </a:prstGeom>
          <a:noFill/>
        </p:spPr>
        <p:txBody>
          <a:bodyPr wrap="square">
            <a:spAutoFit/>
          </a:bodyPr>
          <a:lstStyle/>
          <a:p>
            <a:r>
              <a:rPr lang="sv-SE" b="1" dirty="0"/>
              <a:t>Excitation of core-electrons</a:t>
            </a:r>
          </a:p>
        </p:txBody>
      </p:sp>
      <p:sp>
        <p:nvSpPr>
          <p:cNvPr id="25" name="Titel 1">
            <a:extLst>
              <a:ext uri="{FF2B5EF4-FFF2-40B4-BE49-F238E27FC236}">
                <a16:creationId xmlns:a16="http://schemas.microsoft.com/office/drawing/2014/main" id="{61701BEB-A5AD-4D33-9A81-EB18D206A025}"/>
              </a:ext>
            </a:extLst>
          </p:cNvPr>
          <p:cNvSpPr>
            <a:spLocks noGrp="1"/>
          </p:cNvSpPr>
          <p:nvPr>
            <p:ph type="title"/>
          </p:nvPr>
        </p:nvSpPr>
        <p:spPr>
          <a:xfrm>
            <a:off x="457200" y="-85697"/>
            <a:ext cx="8229600" cy="1143000"/>
          </a:xfrm>
        </p:spPr>
        <p:txBody>
          <a:bodyPr>
            <a:normAutofit/>
          </a:bodyPr>
          <a:lstStyle/>
          <a:p>
            <a:r>
              <a:rPr lang="en-GB" sz="3200" b="1" dirty="0"/>
              <a:t>I</a:t>
            </a:r>
            <a:r>
              <a:rPr lang="en-US" sz="3200" b="1" dirty="0" err="1"/>
              <a:t>nteraction</a:t>
            </a:r>
            <a:r>
              <a:rPr lang="en-US" sz="3200" b="1" dirty="0"/>
              <a:t> possibilities</a:t>
            </a:r>
          </a:p>
        </p:txBody>
      </p:sp>
      <p:sp>
        <p:nvSpPr>
          <p:cNvPr id="26" name="Rechteck 25">
            <a:extLst>
              <a:ext uri="{FF2B5EF4-FFF2-40B4-BE49-F238E27FC236}">
                <a16:creationId xmlns:a16="http://schemas.microsoft.com/office/drawing/2014/main" id="{3A20BDB3-27E8-4EB0-993B-15324461DFFD}"/>
              </a:ext>
            </a:extLst>
          </p:cNvPr>
          <p:cNvSpPr/>
          <p:nvPr/>
        </p:nvSpPr>
        <p:spPr>
          <a:xfrm>
            <a:off x="50034" y="980728"/>
            <a:ext cx="4449958" cy="2720163"/>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hteck 26">
            <a:extLst>
              <a:ext uri="{FF2B5EF4-FFF2-40B4-BE49-F238E27FC236}">
                <a16:creationId xmlns:a16="http://schemas.microsoft.com/office/drawing/2014/main" id="{A5C7EBF0-FD97-4E3A-AEAD-76BCC977F45B}"/>
              </a:ext>
            </a:extLst>
          </p:cNvPr>
          <p:cNvSpPr/>
          <p:nvPr/>
        </p:nvSpPr>
        <p:spPr>
          <a:xfrm>
            <a:off x="4652953" y="980728"/>
            <a:ext cx="4453128" cy="27201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hteck 27">
            <a:extLst>
              <a:ext uri="{FF2B5EF4-FFF2-40B4-BE49-F238E27FC236}">
                <a16:creationId xmlns:a16="http://schemas.microsoft.com/office/drawing/2014/main" id="{9CF5A284-34CD-4403-A98D-1FB82EF248F4}"/>
              </a:ext>
            </a:extLst>
          </p:cNvPr>
          <p:cNvSpPr/>
          <p:nvPr/>
        </p:nvSpPr>
        <p:spPr>
          <a:xfrm>
            <a:off x="46864" y="3909933"/>
            <a:ext cx="4453128" cy="272016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hteck 28">
            <a:extLst>
              <a:ext uri="{FF2B5EF4-FFF2-40B4-BE49-F238E27FC236}">
                <a16:creationId xmlns:a16="http://schemas.microsoft.com/office/drawing/2014/main" id="{73298D63-5948-4721-ABA3-EC814FEDB380}"/>
              </a:ext>
            </a:extLst>
          </p:cNvPr>
          <p:cNvSpPr/>
          <p:nvPr/>
        </p:nvSpPr>
        <p:spPr>
          <a:xfrm>
            <a:off x="4652953" y="3909933"/>
            <a:ext cx="4453128" cy="2720163"/>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8752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4C3983-D837-4052-ACA4-D8EDC332392A}"/>
              </a:ext>
            </a:extLst>
          </p:cNvPr>
          <p:cNvSpPr>
            <a:spLocks noGrp="1"/>
          </p:cNvSpPr>
          <p:nvPr>
            <p:ph type="title"/>
          </p:nvPr>
        </p:nvSpPr>
        <p:spPr>
          <a:xfrm>
            <a:off x="457200" y="1988840"/>
            <a:ext cx="8229600" cy="1143000"/>
          </a:xfrm>
        </p:spPr>
        <p:txBody>
          <a:bodyPr>
            <a:normAutofit fontScale="90000"/>
          </a:bodyPr>
          <a:lstStyle/>
          <a:p>
            <a:r>
              <a:rPr lang="en-US" dirty="0"/>
              <a:t>3. Analyze the spectra</a:t>
            </a:r>
            <a:br>
              <a:rPr lang="en-US" dirty="0"/>
            </a:br>
            <a:br>
              <a:rPr lang="en-US" dirty="0"/>
            </a:br>
            <a:r>
              <a:rPr lang="en-US" dirty="0"/>
              <a:t>4. Make a report about the wine</a:t>
            </a:r>
          </a:p>
        </p:txBody>
      </p:sp>
    </p:spTree>
    <p:extLst>
      <p:ext uri="{BB962C8B-B14F-4D97-AF65-F5344CB8AC3E}">
        <p14:creationId xmlns:p14="http://schemas.microsoft.com/office/powerpoint/2010/main" val="971281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nchor="ctr">
            <a:normAutofit/>
          </a:bodyPr>
          <a:lstStyle/>
          <a:p>
            <a:r>
              <a:rPr lang="sv-SE" dirty="0"/>
              <a:t>Which wine is better?</a:t>
            </a:r>
            <a:endParaRPr lang="de-DE" dirty="0"/>
          </a:p>
        </p:txBody>
      </p:sp>
      <p:pic>
        <p:nvPicPr>
          <p:cNvPr id="4" name="Picture 3">
            <a:extLst>
              <a:ext uri="{FF2B5EF4-FFF2-40B4-BE49-F238E27FC236}">
                <a16:creationId xmlns:a16="http://schemas.microsoft.com/office/drawing/2014/main" id="{E3553BDE-FDCB-44C7-A7DA-549B0D2FCDDB}"/>
              </a:ext>
            </a:extLst>
          </p:cNvPr>
          <p:cNvPicPr>
            <a:picLocks noChangeAspect="1"/>
          </p:cNvPicPr>
          <p:nvPr/>
        </p:nvPicPr>
        <p:blipFill rotWithShape="1">
          <a:blip r:embed="rId2">
            <a:extLst>
              <a:ext uri="{28A0092B-C50C-407E-A947-70E740481C1C}">
                <a14:useLocalDpi xmlns:a14="http://schemas.microsoft.com/office/drawing/2010/main" val="0"/>
              </a:ext>
            </a:extLst>
          </a:blip>
          <a:srcRect l="32468"/>
          <a:stretch/>
        </p:blipFill>
        <p:spPr>
          <a:xfrm>
            <a:off x="3185132" y="1556792"/>
            <a:ext cx="2773735" cy="4525963"/>
          </a:xfrm>
          <a:prstGeom prst="rect">
            <a:avLst/>
          </a:prstGeom>
          <a:noFill/>
        </p:spPr>
      </p:pic>
      <p:sp>
        <p:nvSpPr>
          <p:cNvPr id="3" name="TextBox 2">
            <a:extLst>
              <a:ext uri="{FF2B5EF4-FFF2-40B4-BE49-F238E27FC236}">
                <a16:creationId xmlns:a16="http://schemas.microsoft.com/office/drawing/2014/main" id="{D689FE9A-25EF-4516-993C-1FBBC3E4A2A1}"/>
              </a:ext>
            </a:extLst>
          </p:cNvPr>
          <p:cNvSpPr txBox="1"/>
          <p:nvPr/>
        </p:nvSpPr>
        <p:spPr>
          <a:xfrm>
            <a:off x="3597756" y="4725143"/>
            <a:ext cx="936104" cy="830997"/>
          </a:xfrm>
          <a:prstGeom prst="rect">
            <a:avLst/>
          </a:prstGeom>
          <a:noFill/>
        </p:spPr>
        <p:txBody>
          <a:bodyPr wrap="square" rtlCol="0">
            <a:spAutoFit/>
          </a:bodyPr>
          <a:lstStyle/>
          <a:p>
            <a:r>
              <a:rPr lang="sv-SE" sz="4800" dirty="0"/>
              <a:t>A</a:t>
            </a:r>
            <a:endParaRPr lang="en-GB" sz="4800" dirty="0"/>
          </a:p>
        </p:txBody>
      </p:sp>
      <p:sp>
        <p:nvSpPr>
          <p:cNvPr id="5" name="TextBox 4">
            <a:extLst>
              <a:ext uri="{FF2B5EF4-FFF2-40B4-BE49-F238E27FC236}">
                <a16:creationId xmlns:a16="http://schemas.microsoft.com/office/drawing/2014/main" id="{782FBD62-98BF-4218-88B7-C030F7608764}"/>
              </a:ext>
            </a:extLst>
          </p:cNvPr>
          <p:cNvSpPr txBox="1"/>
          <p:nvPr/>
        </p:nvSpPr>
        <p:spPr>
          <a:xfrm>
            <a:off x="4933547" y="4149080"/>
            <a:ext cx="1029714" cy="830997"/>
          </a:xfrm>
          <a:prstGeom prst="rect">
            <a:avLst/>
          </a:prstGeom>
          <a:noFill/>
        </p:spPr>
        <p:txBody>
          <a:bodyPr wrap="square" rtlCol="0">
            <a:spAutoFit/>
          </a:bodyPr>
          <a:lstStyle/>
          <a:p>
            <a:r>
              <a:rPr lang="sv-SE" sz="4800" dirty="0"/>
              <a:t>B</a:t>
            </a:r>
            <a:endParaRPr lang="en-GB" sz="4800" dirty="0"/>
          </a:p>
        </p:txBody>
      </p:sp>
      <p:sp>
        <p:nvSpPr>
          <p:cNvPr id="6" name="TextBox 5">
            <a:extLst>
              <a:ext uri="{FF2B5EF4-FFF2-40B4-BE49-F238E27FC236}">
                <a16:creationId xmlns:a16="http://schemas.microsoft.com/office/drawing/2014/main" id="{6C677DA2-BBFF-4F17-A097-D116E7BACEE6}"/>
              </a:ext>
            </a:extLst>
          </p:cNvPr>
          <p:cNvSpPr txBox="1"/>
          <p:nvPr/>
        </p:nvSpPr>
        <p:spPr>
          <a:xfrm>
            <a:off x="251520" y="6105759"/>
            <a:ext cx="8640960" cy="369332"/>
          </a:xfrm>
          <a:prstGeom prst="rect">
            <a:avLst/>
          </a:prstGeom>
          <a:noFill/>
        </p:spPr>
        <p:txBody>
          <a:bodyPr wrap="square" rtlCol="0">
            <a:spAutoFit/>
          </a:bodyPr>
          <a:lstStyle/>
          <a:p>
            <a:pPr algn="ctr"/>
            <a:r>
              <a:rPr lang="sv-SE" dirty="0"/>
              <a:t>Spectroscopic methods: XRF, IR absorption, Raman, UV-Vis absoption, NMR </a:t>
            </a:r>
            <a:endParaRPr lang="en-GB" dirty="0"/>
          </a:p>
        </p:txBody>
      </p:sp>
    </p:spTree>
    <p:extLst>
      <p:ext uri="{BB962C8B-B14F-4D97-AF65-F5344CB8AC3E}">
        <p14:creationId xmlns:p14="http://schemas.microsoft.com/office/powerpoint/2010/main" val="400611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4FB9D80-EB50-4A5D-86C8-95F0F4CAE7AB}"/>
              </a:ext>
            </a:extLst>
          </p:cNvPr>
          <p:cNvPicPr>
            <a:picLocks noChangeAspect="1"/>
          </p:cNvPicPr>
          <p:nvPr/>
        </p:nvPicPr>
        <p:blipFill rotWithShape="1">
          <a:blip r:embed="rId3">
            <a:extLst>
              <a:ext uri="{28A0092B-C50C-407E-A947-70E740481C1C}">
                <a14:useLocalDpi xmlns:a14="http://schemas.microsoft.com/office/drawing/2010/main" val="0"/>
              </a:ext>
            </a:extLst>
          </a:blip>
          <a:srcRect l="65731" r="2712"/>
          <a:stretch/>
        </p:blipFill>
        <p:spPr>
          <a:xfrm>
            <a:off x="7847856" y="657398"/>
            <a:ext cx="1296144" cy="4525963"/>
          </a:xfrm>
          <a:prstGeom prst="rect">
            <a:avLst/>
          </a:prstGeom>
          <a:noFill/>
        </p:spPr>
      </p:pic>
      <p:pic>
        <p:nvPicPr>
          <p:cNvPr id="4" name="Picture 3">
            <a:extLst>
              <a:ext uri="{FF2B5EF4-FFF2-40B4-BE49-F238E27FC236}">
                <a16:creationId xmlns:a16="http://schemas.microsoft.com/office/drawing/2014/main" id="{E487DA2E-5F69-4EB9-BE5D-AD4A6667720F}"/>
              </a:ext>
            </a:extLst>
          </p:cNvPr>
          <p:cNvPicPr>
            <a:picLocks noChangeAspect="1"/>
          </p:cNvPicPr>
          <p:nvPr/>
        </p:nvPicPr>
        <p:blipFill rotWithShape="1">
          <a:blip r:embed="rId3">
            <a:extLst>
              <a:ext uri="{28A0092B-C50C-407E-A947-70E740481C1C}">
                <a14:useLocalDpi xmlns:a14="http://schemas.microsoft.com/office/drawing/2010/main" val="0"/>
              </a:ext>
            </a:extLst>
          </a:blip>
          <a:srcRect l="32468" r="32013"/>
          <a:stretch/>
        </p:blipFill>
        <p:spPr>
          <a:xfrm>
            <a:off x="27039" y="657398"/>
            <a:ext cx="1458876" cy="4525963"/>
          </a:xfrm>
          <a:prstGeom prst="rect">
            <a:avLst/>
          </a:prstGeom>
          <a:noFill/>
        </p:spPr>
      </p:pic>
      <p:sp>
        <p:nvSpPr>
          <p:cNvPr id="2" name="Titel 1"/>
          <p:cNvSpPr>
            <a:spLocks noGrp="1"/>
          </p:cNvSpPr>
          <p:nvPr>
            <p:ph type="title"/>
          </p:nvPr>
        </p:nvSpPr>
        <p:spPr>
          <a:xfrm>
            <a:off x="357158" y="1196751"/>
            <a:ext cx="8429684" cy="3447256"/>
          </a:xfrm>
        </p:spPr>
        <p:txBody>
          <a:bodyPr>
            <a:normAutofit fontScale="90000"/>
          </a:bodyPr>
          <a:lstStyle/>
          <a:p>
            <a:r>
              <a:rPr lang="sv-SE" dirty="0"/>
              <a:t>Asses and compare the quality of wine A and B:</a:t>
            </a:r>
            <a:br>
              <a:rPr lang="sv-SE" dirty="0"/>
            </a:br>
            <a:br>
              <a:rPr lang="sv-SE" sz="3600" dirty="0"/>
            </a:br>
            <a:r>
              <a:rPr lang="sv-SE" sz="3600" dirty="0"/>
              <a:t>Is the wine contaminated?</a:t>
            </a:r>
            <a:br>
              <a:rPr lang="sv-SE" sz="3600" dirty="0"/>
            </a:br>
            <a:r>
              <a:rPr lang="sv-SE" sz="2700" dirty="0"/>
              <a:t>Is there methanol in the wine?</a:t>
            </a:r>
            <a:br>
              <a:rPr lang="sv-SE" sz="2700" dirty="0"/>
            </a:br>
            <a:r>
              <a:rPr lang="sv-SE" sz="2700" dirty="0"/>
              <a:t>Or heavy metal traces?</a:t>
            </a:r>
            <a:br>
              <a:rPr lang="sv-SE" sz="2700" dirty="0"/>
            </a:br>
            <a:r>
              <a:rPr lang="sv-SE" sz="2700" dirty="0"/>
              <a:t>Is it safe to drink?</a:t>
            </a:r>
            <a:br>
              <a:rPr lang="sv-SE" sz="3600" dirty="0"/>
            </a:br>
            <a:br>
              <a:rPr lang="sv-SE" sz="3600" dirty="0"/>
            </a:br>
            <a:r>
              <a:rPr lang="sv-SE" sz="3600" dirty="0"/>
              <a:t>What determines the colour of wine?</a:t>
            </a:r>
            <a:br>
              <a:rPr lang="sv-SE" sz="3600" dirty="0"/>
            </a:br>
            <a:r>
              <a:rPr lang="sv-SE" sz="3600" dirty="0"/>
              <a:t>And what can the colour tell us?</a:t>
            </a:r>
            <a:br>
              <a:rPr lang="sv-SE" sz="3600" dirty="0"/>
            </a:br>
            <a:br>
              <a:rPr lang="sv-SE" sz="3600" dirty="0"/>
            </a:br>
            <a:r>
              <a:rPr lang="sv-SE" sz="3600" dirty="0"/>
              <a:t>Which wine is more sour?</a:t>
            </a:r>
            <a:endParaRPr lang="de-DE" sz="3600" dirty="0"/>
          </a:p>
        </p:txBody>
      </p:sp>
      <p:sp>
        <p:nvSpPr>
          <p:cNvPr id="3" name="TextBox 2">
            <a:extLst>
              <a:ext uri="{FF2B5EF4-FFF2-40B4-BE49-F238E27FC236}">
                <a16:creationId xmlns:a16="http://schemas.microsoft.com/office/drawing/2014/main" id="{937BA357-80C3-4E15-A676-F8DCEAA91CDC}"/>
              </a:ext>
            </a:extLst>
          </p:cNvPr>
          <p:cNvSpPr txBox="1"/>
          <p:nvPr/>
        </p:nvSpPr>
        <p:spPr>
          <a:xfrm>
            <a:off x="251520" y="6105759"/>
            <a:ext cx="8640960" cy="369332"/>
          </a:xfrm>
          <a:prstGeom prst="rect">
            <a:avLst/>
          </a:prstGeom>
          <a:noFill/>
        </p:spPr>
        <p:txBody>
          <a:bodyPr wrap="square" rtlCol="0">
            <a:spAutoFit/>
          </a:bodyPr>
          <a:lstStyle/>
          <a:p>
            <a:pPr algn="ctr"/>
            <a:r>
              <a:rPr lang="sv-SE" dirty="0"/>
              <a:t>Spectroscopic methods: XRF, IR absorption, Raman, UV-Vis absoption, NMR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9899-8E3E-44FF-B31C-CDD3CDD230E1}"/>
              </a:ext>
            </a:extLst>
          </p:cNvPr>
          <p:cNvSpPr>
            <a:spLocks noGrp="1"/>
          </p:cNvSpPr>
          <p:nvPr>
            <p:ph type="title"/>
          </p:nvPr>
        </p:nvSpPr>
        <p:spPr/>
        <p:txBody>
          <a:bodyPr/>
          <a:lstStyle/>
          <a:p>
            <a:endParaRPr lang="en-GB"/>
          </a:p>
        </p:txBody>
      </p:sp>
      <p:pic>
        <p:nvPicPr>
          <p:cNvPr id="5" name="Content Placeholder 4" descr="Diagram&#10;&#10;Description automatically generated">
            <a:extLst>
              <a:ext uri="{FF2B5EF4-FFF2-40B4-BE49-F238E27FC236}">
                <a16:creationId xmlns:a16="http://schemas.microsoft.com/office/drawing/2014/main" id="{D4D40697-48CA-4720-9AD6-65FE6F809F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496" y="1052736"/>
            <a:ext cx="8440529" cy="6076202"/>
          </a:xfrm>
        </p:spPr>
      </p:pic>
    </p:spTree>
    <p:extLst>
      <p:ext uri="{BB962C8B-B14F-4D97-AF65-F5344CB8AC3E}">
        <p14:creationId xmlns:p14="http://schemas.microsoft.com/office/powerpoint/2010/main" val="1535672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366DA-B0ED-4D94-AE38-88AFB17DBFFA}"/>
              </a:ext>
            </a:extLst>
          </p:cNvPr>
          <p:cNvSpPr>
            <a:spLocks noGrp="1"/>
          </p:cNvSpPr>
          <p:nvPr>
            <p:ph type="title"/>
          </p:nvPr>
        </p:nvSpPr>
        <p:spPr/>
        <p:txBody>
          <a:bodyPr/>
          <a:lstStyle/>
          <a:p>
            <a:endParaRPr lang="en-GB"/>
          </a:p>
        </p:txBody>
      </p:sp>
      <p:pic>
        <p:nvPicPr>
          <p:cNvPr id="5" name="Content Placeholder 4" descr="Chart, histogram&#10;&#10;Description automatically generated">
            <a:extLst>
              <a:ext uri="{FF2B5EF4-FFF2-40B4-BE49-F238E27FC236}">
                <a16:creationId xmlns:a16="http://schemas.microsoft.com/office/drawing/2014/main" id="{966BAC86-195B-4C2E-960F-4BD67D3AD4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28587"/>
            <a:ext cx="8229600" cy="6729413"/>
          </a:xfrm>
        </p:spPr>
      </p:pic>
    </p:spTree>
    <p:extLst>
      <p:ext uri="{BB962C8B-B14F-4D97-AF65-F5344CB8AC3E}">
        <p14:creationId xmlns:p14="http://schemas.microsoft.com/office/powerpoint/2010/main" val="2703622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4C3983-D837-4052-ACA4-D8EDC332392A}"/>
              </a:ext>
            </a:extLst>
          </p:cNvPr>
          <p:cNvSpPr>
            <a:spLocks noGrp="1"/>
          </p:cNvSpPr>
          <p:nvPr>
            <p:ph type="title"/>
          </p:nvPr>
        </p:nvSpPr>
        <p:spPr>
          <a:xfrm>
            <a:off x="457200" y="2857500"/>
            <a:ext cx="8229600" cy="1143000"/>
          </a:xfrm>
        </p:spPr>
        <p:txBody>
          <a:bodyPr>
            <a:normAutofit fontScale="90000"/>
          </a:bodyPr>
          <a:lstStyle/>
          <a:p>
            <a:r>
              <a:rPr lang="en-US" dirty="0"/>
              <a:t>1. What determines the quality of wine?</a:t>
            </a:r>
          </a:p>
        </p:txBody>
      </p:sp>
    </p:spTree>
    <p:extLst>
      <p:ext uri="{BB962C8B-B14F-4D97-AF65-F5344CB8AC3E}">
        <p14:creationId xmlns:p14="http://schemas.microsoft.com/office/powerpoint/2010/main" val="80966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27373"/>
            <a:ext cx="8229600" cy="1143000"/>
          </a:xfrm>
        </p:spPr>
        <p:txBody>
          <a:bodyPr>
            <a:normAutofit fontScale="90000"/>
          </a:bodyPr>
          <a:lstStyle/>
          <a:p>
            <a:r>
              <a:rPr lang="sv-SE" dirty="0"/>
              <a:t>What does wine consist of?</a:t>
            </a:r>
            <a:br>
              <a:rPr lang="sv-SE" dirty="0"/>
            </a:br>
            <a:endParaRPr lang="de-DE" dirty="0">
              <a:solidFill>
                <a:schemeClr val="bg1"/>
              </a:solidFill>
            </a:endParaRPr>
          </a:p>
        </p:txBody>
      </p:sp>
      <p:graphicFrame>
        <p:nvGraphicFramePr>
          <p:cNvPr id="4" name="Diagramm 3"/>
          <p:cNvGraphicFramePr/>
          <p:nvPr>
            <p:extLst>
              <p:ext uri="{D42A27DB-BD31-4B8C-83A1-F6EECF244321}">
                <p14:modId xmlns:p14="http://schemas.microsoft.com/office/powerpoint/2010/main" val="2182308072"/>
              </p:ext>
            </p:extLst>
          </p:nvPr>
        </p:nvGraphicFramePr>
        <p:xfrm>
          <a:off x="642910" y="1500174"/>
          <a:ext cx="8286808" cy="4929198"/>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BE7F36FD-7746-419A-BF6F-50288EF2B54F}"/>
              </a:ext>
            </a:extLst>
          </p:cNvPr>
          <p:cNvSpPr/>
          <p:nvPr/>
        </p:nvSpPr>
        <p:spPr>
          <a:xfrm>
            <a:off x="4572000" y="2261482"/>
            <a:ext cx="4176464" cy="4167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27373"/>
            <a:ext cx="8229600" cy="1143000"/>
          </a:xfrm>
        </p:spPr>
        <p:txBody>
          <a:bodyPr>
            <a:normAutofit fontScale="90000"/>
          </a:bodyPr>
          <a:lstStyle/>
          <a:p>
            <a:r>
              <a:rPr lang="sv-SE" dirty="0"/>
              <a:t>What does wine consist of?</a:t>
            </a:r>
            <a:br>
              <a:rPr lang="sv-SE" dirty="0"/>
            </a:br>
            <a:endParaRPr lang="de-DE" dirty="0">
              <a:solidFill>
                <a:srgbClr val="9C2D2A"/>
              </a:solidFill>
            </a:endParaRPr>
          </a:p>
        </p:txBody>
      </p:sp>
      <p:graphicFrame>
        <p:nvGraphicFramePr>
          <p:cNvPr id="4" name="Diagramm 3"/>
          <p:cNvGraphicFramePr/>
          <p:nvPr/>
        </p:nvGraphicFramePr>
        <p:xfrm>
          <a:off x="642910" y="1500174"/>
          <a:ext cx="8286808" cy="492919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98305C52-B4F9-4A60-8CC9-30F7ABCDB5E3}"/>
              </a:ext>
            </a:extLst>
          </p:cNvPr>
          <p:cNvSpPr txBox="1"/>
          <p:nvPr/>
        </p:nvSpPr>
        <p:spPr>
          <a:xfrm>
            <a:off x="6156176" y="2987300"/>
            <a:ext cx="1512168" cy="400110"/>
          </a:xfrm>
          <a:prstGeom prst="rect">
            <a:avLst/>
          </a:prstGeom>
          <a:noFill/>
        </p:spPr>
        <p:txBody>
          <a:bodyPr wrap="square" rtlCol="0">
            <a:spAutoFit/>
          </a:bodyPr>
          <a:lstStyle/>
          <a:p>
            <a:r>
              <a:rPr lang="sv-SE" sz="2000" dirty="0">
                <a:solidFill>
                  <a:srgbClr val="9C2D2A"/>
                </a:solidFill>
              </a:rPr>
              <a:t>Methanol</a:t>
            </a:r>
            <a:endParaRPr lang="en-GB" sz="2000" dirty="0">
              <a:solidFill>
                <a:srgbClr val="9C2D2A"/>
              </a:solidFill>
            </a:endParaRPr>
          </a:p>
        </p:txBody>
      </p:sp>
      <p:sp>
        <p:nvSpPr>
          <p:cNvPr id="5" name="TextBox 4">
            <a:extLst>
              <a:ext uri="{FF2B5EF4-FFF2-40B4-BE49-F238E27FC236}">
                <a16:creationId xmlns:a16="http://schemas.microsoft.com/office/drawing/2014/main" id="{8D030A0D-9151-4896-892A-D4F10398081B}"/>
              </a:ext>
            </a:extLst>
          </p:cNvPr>
          <p:cNvSpPr txBox="1"/>
          <p:nvPr/>
        </p:nvSpPr>
        <p:spPr>
          <a:xfrm>
            <a:off x="6537559" y="4538803"/>
            <a:ext cx="2509645" cy="400110"/>
          </a:xfrm>
          <a:prstGeom prst="rect">
            <a:avLst/>
          </a:prstGeom>
          <a:noFill/>
        </p:spPr>
        <p:txBody>
          <a:bodyPr wrap="square" rtlCol="0">
            <a:spAutoFit/>
          </a:bodyPr>
          <a:lstStyle/>
          <a:p>
            <a:r>
              <a:rPr lang="sv-SE" sz="2000" dirty="0">
                <a:solidFill>
                  <a:srgbClr val="9C2D2A"/>
                </a:solidFill>
              </a:rPr>
              <a:t>How sour is the wine?</a:t>
            </a:r>
            <a:endParaRPr lang="en-GB" sz="2000" dirty="0">
              <a:solidFill>
                <a:srgbClr val="9C2D2A"/>
              </a:solidFill>
            </a:endParaRPr>
          </a:p>
        </p:txBody>
      </p:sp>
      <p:sp>
        <p:nvSpPr>
          <p:cNvPr id="6" name="TextBox 5">
            <a:extLst>
              <a:ext uri="{FF2B5EF4-FFF2-40B4-BE49-F238E27FC236}">
                <a16:creationId xmlns:a16="http://schemas.microsoft.com/office/drawing/2014/main" id="{546EC98B-9D32-4DFC-AAAE-4EEDB42D0785}"/>
              </a:ext>
            </a:extLst>
          </p:cNvPr>
          <p:cNvSpPr txBox="1"/>
          <p:nvPr/>
        </p:nvSpPr>
        <p:spPr>
          <a:xfrm>
            <a:off x="7020272" y="5384060"/>
            <a:ext cx="8064896" cy="400110"/>
          </a:xfrm>
          <a:prstGeom prst="rect">
            <a:avLst/>
          </a:prstGeom>
          <a:noFill/>
        </p:spPr>
        <p:txBody>
          <a:bodyPr wrap="square" rtlCol="0">
            <a:spAutoFit/>
          </a:bodyPr>
          <a:lstStyle/>
          <a:p>
            <a:r>
              <a:rPr lang="sv-SE" sz="2000" dirty="0">
                <a:solidFill>
                  <a:srgbClr val="9C2D2A"/>
                </a:solidFill>
              </a:rPr>
              <a:t>Sweetness</a:t>
            </a:r>
            <a:endParaRPr lang="en-GB" sz="2000" dirty="0">
              <a:solidFill>
                <a:srgbClr val="9C2D2A"/>
              </a:solidFill>
            </a:endParaRPr>
          </a:p>
        </p:txBody>
      </p:sp>
      <p:sp>
        <p:nvSpPr>
          <p:cNvPr id="7" name="Rectangle 6">
            <a:extLst>
              <a:ext uri="{FF2B5EF4-FFF2-40B4-BE49-F238E27FC236}">
                <a16:creationId xmlns:a16="http://schemas.microsoft.com/office/drawing/2014/main" id="{D3A1925C-806B-482B-9F78-DB9F9DE7FF32}"/>
              </a:ext>
            </a:extLst>
          </p:cNvPr>
          <p:cNvSpPr/>
          <p:nvPr/>
        </p:nvSpPr>
        <p:spPr>
          <a:xfrm>
            <a:off x="7125160" y="6090306"/>
            <a:ext cx="2023439" cy="646331"/>
          </a:xfrm>
          <a:prstGeom prst="rect">
            <a:avLst/>
          </a:prstGeom>
        </p:spPr>
        <p:txBody>
          <a:bodyPr wrap="none">
            <a:spAutoFit/>
          </a:bodyPr>
          <a:lstStyle/>
          <a:p>
            <a:r>
              <a:rPr lang="sv-SE" dirty="0">
                <a:solidFill>
                  <a:srgbClr val="9C2D2A"/>
                </a:solidFill>
              </a:rPr>
              <a:t>Contamination </a:t>
            </a:r>
          </a:p>
          <a:p>
            <a:r>
              <a:rPr lang="sv-SE" dirty="0">
                <a:solidFill>
                  <a:srgbClr val="9C2D2A"/>
                </a:solidFill>
              </a:rPr>
              <a:t>from soil/pestizides</a:t>
            </a:r>
            <a:endParaRPr lang="en-GB" dirty="0"/>
          </a:p>
        </p:txBody>
      </p:sp>
      <p:sp>
        <p:nvSpPr>
          <p:cNvPr id="8" name="Rectangle 7">
            <a:extLst>
              <a:ext uri="{FF2B5EF4-FFF2-40B4-BE49-F238E27FC236}">
                <a16:creationId xmlns:a16="http://schemas.microsoft.com/office/drawing/2014/main" id="{A584E708-05C5-49C7-8F54-2486C3D9CB69}"/>
              </a:ext>
            </a:extLst>
          </p:cNvPr>
          <p:cNvSpPr/>
          <p:nvPr/>
        </p:nvSpPr>
        <p:spPr>
          <a:xfrm>
            <a:off x="7323979" y="4932963"/>
            <a:ext cx="1538691" cy="369332"/>
          </a:xfrm>
          <a:prstGeom prst="rect">
            <a:avLst/>
          </a:prstGeom>
        </p:spPr>
        <p:txBody>
          <a:bodyPr wrap="none">
            <a:spAutoFit/>
          </a:bodyPr>
          <a:lstStyle/>
          <a:p>
            <a:r>
              <a:rPr lang="sv-SE" dirty="0">
                <a:solidFill>
                  <a:srgbClr val="9C2D2A"/>
                </a:solidFill>
              </a:rPr>
              <a:t>Colour  Aroma</a:t>
            </a:r>
            <a:endParaRPr lang="en-GB" dirty="0"/>
          </a:p>
        </p:txBody>
      </p:sp>
    </p:spTree>
    <p:extLst>
      <p:ext uri="{BB962C8B-B14F-4D97-AF65-F5344CB8AC3E}">
        <p14:creationId xmlns:p14="http://schemas.microsoft.com/office/powerpoint/2010/main" val="1740351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D4B162-CA90-099D-C204-83800B1AB8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33012" y="2584005"/>
            <a:ext cx="3462122" cy="3815011"/>
          </a:xfrm>
          <a:prstGeom prst="rect">
            <a:avLst/>
          </a:prstGeom>
          <a:noFill/>
        </p:spPr>
      </p:pic>
      <p:sp>
        <p:nvSpPr>
          <p:cNvPr id="2" name="Titel 1">
            <a:extLst>
              <a:ext uri="{FF2B5EF4-FFF2-40B4-BE49-F238E27FC236}">
                <a16:creationId xmlns:a16="http://schemas.microsoft.com/office/drawing/2014/main" id="{B34C3983-D837-4052-ACA4-D8EDC332392A}"/>
              </a:ext>
            </a:extLst>
          </p:cNvPr>
          <p:cNvSpPr>
            <a:spLocks noGrp="1"/>
          </p:cNvSpPr>
          <p:nvPr>
            <p:ph type="title"/>
          </p:nvPr>
        </p:nvSpPr>
        <p:spPr>
          <a:xfrm>
            <a:off x="349273" y="1412776"/>
            <a:ext cx="8229600" cy="1143000"/>
          </a:xfrm>
        </p:spPr>
        <p:txBody>
          <a:bodyPr>
            <a:noAutofit/>
          </a:bodyPr>
          <a:lstStyle/>
          <a:p>
            <a:r>
              <a:rPr lang="en-US" sz="5400" b="1" dirty="0"/>
              <a:t>2. Which spectroscopic methods to use</a:t>
            </a:r>
            <a:br>
              <a:rPr lang="en-US" sz="5400" b="1" dirty="0"/>
            </a:br>
            <a:endParaRPr lang="en-US" sz="5400" b="1" dirty="0"/>
          </a:p>
        </p:txBody>
      </p:sp>
    </p:spTree>
    <p:extLst>
      <p:ext uri="{BB962C8B-B14F-4D97-AF65-F5344CB8AC3E}">
        <p14:creationId xmlns:p14="http://schemas.microsoft.com/office/powerpoint/2010/main" val="50423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4FB55FD-09CF-4355-B7A9-E728F70B99DC}"/>
              </a:ext>
            </a:extLst>
          </p:cNvPr>
          <p:cNvSpPr txBox="1"/>
          <p:nvPr/>
        </p:nvSpPr>
        <p:spPr>
          <a:xfrm>
            <a:off x="145306" y="1016422"/>
            <a:ext cx="3672408" cy="369332"/>
          </a:xfrm>
          <a:prstGeom prst="rect">
            <a:avLst/>
          </a:prstGeom>
          <a:noFill/>
        </p:spPr>
        <p:txBody>
          <a:bodyPr wrap="square" rtlCol="0">
            <a:spAutoFit/>
          </a:bodyPr>
          <a:lstStyle/>
          <a:p>
            <a:r>
              <a:rPr lang="sv-SE" b="1" dirty="0"/>
              <a:t>Ecxitation of vibrations of molecules</a:t>
            </a:r>
            <a:endParaRPr lang="en-GB" b="1" dirty="0"/>
          </a:p>
        </p:txBody>
      </p:sp>
      <p:pic>
        <p:nvPicPr>
          <p:cNvPr id="6" name="Picture 2">
            <a:extLst>
              <a:ext uri="{FF2B5EF4-FFF2-40B4-BE49-F238E27FC236}">
                <a16:creationId xmlns:a16="http://schemas.microsoft.com/office/drawing/2014/main" id="{673D47BD-7DB8-49B2-A2E3-0891058D300A}"/>
              </a:ext>
            </a:extLst>
          </p:cNvPr>
          <p:cNvPicPr>
            <a:picLocks noChangeAspect="1" noChangeArrowheads="1"/>
          </p:cNvPicPr>
          <p:nvPr/>
        </p:nvPicPr>
        <p:blipFill>
          <a:blip r:embed="rId2">
            <a:clrChange>
              <a:clrFrom>
                <a:srgbClr val="FFFFFF"/>
              </a:clrFrom>
              <a:clrTo>
                <a:srgbClr val="FFFFFF">
                  <a:alpha val="0"/>
                </a:srgbClr>
              </a:clrTo>
            </a:clrChange>
          </a:blip>
          <a:srcRect l="48924" t="7260" r="27415" b="51701"/>
          <a:stretch>
            <a:fillRect/>
          </a:stretch>
        </p:blipFill>
        <p:spPr bwMode="auto">
          <a:xfrm>
            <a:off x="1847832" y="1764530"/>
            <a:ext cx="1358279" cy="1605238"/>
          </a:xfrm>
          <a:prstGeom prst="rect">
            <a:avLst/>
          </a:prstGeom>
          <a:noFill/>
          <a:ln w="9525">
            <a:noFill/>
            <a:miter lim="800000"/>
            <a:headEnd/>
            <a:tailEnd/>
          </a:ln>
          <a:effectLst/>
        </p:spPr>
      </p:pic>
      <p:pic>
        <p:nvPicPr>
          <p:cNvPr id="7" name="Picture 2">
            <a:extLst>
              <a:ext uri="{FF2B5EF4-FFF2-40B4-BE49-F238E27FC236}">
                <a16:creationId xmlns:a16="http://schemas.microsoft.com/office/drawing/2014/main" id="{DB8B5D23-B9EF-495B-A48A-C96E49FEA56A}"/>
              </a:ext>
            </a:extLst>
          </p:cNvPr>
          <p:cNvPicPr>
            <a:picLocks noChangeAspect="1" noChangeArrowheads="1"/>
          </p:cNvPicPr>
          <p:nvPr/>
        </p:nvPicPr>
        <p:blipFill>
          <a:blip r:embed="rId2"/>
          <a:srcRect l="73134" t="6314" r="5356" b="49491"/>
          <a:stretch>
            <a:fillRect/>
          </a:stretch>
        </p:blipFill>
        <p:spPr bwMode="auto">
          <a:xfrm>
            <a:off x="469814" y="1419213"/>
            <a:ext cx="1146617" cy="1605265"/>
          </a:xfrm>
          <a:prstGeom prst="rect">
            <a:avLst/>
          </a:prstGeom>
          <a:noFill/>
          <a:ln w="9525">
            <a:noFill/>
            <a:miter lim="800000"/>
            <a:headEnd/>
            <a:tailEnd/>
          </a:ln>
          <a:effectLst/>
        </p:spPr>
      </p:pic>
      <p:sp>
        <p:nvSpPr>
          <p:cNvPr id="8" name="TextBox 7">
            <a:extLst>
              <a:ext uri="{FF2B5EF4-FFF2-40B4-BE49-F238E27FC236}">
                <a16:creationId xmlns:a16="http://schemas.microsoft.com/office/drawing/2014/main" id="{5DECEFED-38A6-4F95-8A7F-00ECC6D6E04E}"/>
              </a:ext>
            </a:extLst>
          </p:cNvPr>
          <p:cNvSpPr txBox="1"/>
          <p:nvPr/>
        </p:nvSpPr>
        <p:spPr>
          <a:xfrm>
            <a:off x="2502300" y="1344531"/>
            <a:ext cx="3096344" cy="369332"/>
          </a:xfrm>
          <a:prstGeom prst="rect">
            <a:avLst/>
          </a:prstGeom>
          <a:noFill/>
        </p:spPr>
        <p:txBody>
          <a:bodyPr wrap="square" rtlCol="0">
            <a:spAutoFit/>
          </a:bodyPr>
          <a:lstStyle/>
          <a:p>
            <a:r>
              <a:rPr lang="sv-SE" dirty="0"/>
              <a:t>Infrared &amp; Raman</a:t>
            </a:r>
            <a:endParaRPr lang="en-GB" dirty="0"/>
          </a:p>
        </p:txBody>
      </p:sp>
      <p:sp>
        <p:nvSpPr>
          <p:cNvPr id="9" name="TextBox 8">
            <a:extLst>
              <a:ext uri="{FF2B5EF4-FFF2-40B4-BE49-F238E27FC236}">
                <a16:creationId xmlns:a16="http://schemas.microsoft.com/office/drawing/2014/main" id="{AD294C1C-24A0-450A-BCB1-72CF2376691E}"/>
              </a:ext>
            </a:extLst>
          </p:cNvPr>
          <p:cNvSpPr txBox="1"/>
          <p:nvPr/>
        </p:nvSpPr>
        <p:spPr>
          <a:xfrm>
            <a:off x="4821977" y="1006576"/>
            <a:ext cx="3240360" cy="369332"/>
          </a:xfrm>
          <a:prstGeom prst="rect">
            <a:avLst/>
          </a:prstGeom>
          <a:noFill/>
        </p:spPr>
        <p:txBody>
          <a:bodyPr wrap="square" rtlCol="0">
            <a:spAutoFit/>
          </a:bodyPr>
          <a:lstStyle/>
          <a:p>
            <a:r>
              <a:rPr lang="sv-SE" b="1" dirty="0"/>
              <a:t>Excitation of valence-electrons</a:t>
            </a:r>
            <a:endParaRPr lang="en-GB" b="1" dirty="0"/>
          </a:p>
        </p:txBody>
      </p:sp>
      <p:sp>
        <p:nvSpPr>
          <p:cNvPr id="10" name="TextBox 9">
            <a:extLst>
              <a:ext uri="{FF2B5EF4-FFF2-40B4-BE49-F238E27FC236}">
                <a16:creationId xmlns:a16="http://schemas.microsoft.com/office/drawing/2014/main" id="{30419C4C-BA88-42C9-A0EA-772B41E0E121}"/>
              </a:ext>
            </a:extLst>
          </p:cNvPr>
          <p:cNvSpPr txBox="1"/>
          <p:nvPr/>
        </p:nvSpPr>
        <p:spPr>
          <a:xfrm>
            <a:off x="5853695" y="4217420"/>
            <a:ext cx="4608512" cy="369332"/>
          </a:xfrm>
          <a:prstGeom prst="rect">
            <a:avLst/>
          </a:prstGeom>
          <a:noFill/>
        </p:spPr>
        <p:txBody>
          <a:bodyPr wrap="square" rtlCol="0">
            <a:spAutoFit/>
          </a:bodyPr>
          <a:lstStyle/>
          <a:p>
            <a:r>
              <a:rPr lang="sv-SE" dirty="0"/>
              <a:t>	Energy of atmic orbitals</a:t>
            </a:r>
            <a:endParaRPr lang="en-GB" dirty="0"/>
          </a:p>
        </p:txBody>
      </p:sp>
      <p:sp>
        <p:nvSpPr>
          <p:cNvPr id="12" name="TextBox 11">
            <a:extLst>
              <a:ext uri="{FF2B5EF4-FFF2-40B4-BE49-F238E27FC236}">
                <a16:creationId xmlns:a16="http://schemas.microsoft.com/office/drawing/2014/main" id="{4E845CAA-3999-457F-A4BC-0E169FB1FF8C}"/>
              </a:ext>
            </a:extLst>
          </p:cNvPr>
          <p:cNvSpPr txBox="1"/>
          <p:nvPr/>
        </p:nvSpPr>
        <p:spPr>
          <a:xfrm>
            <a:off x="145306" y="3963316"/>
            <a:ext cx="3240360" cy="369332"/>
          </a:xfrm>
          <a:prstGeom prst="rect">
            <a:avLst/>
          </a:prstGeom>
          <a:noFill/>
        </p:spPr>
        <p:txBody>
          <a:bodyPr wrap="square" rtlCol="0">
            <a:spAutoFit/>
          </a:bodyPr>
          <a:lstStyle/>
          <a:p>
            <a:r>
              <a:rPr lang="sv-SE" b="1" dirty="0"/>
              <a:t>Spin of molecules</a:t>
            </a:r>
            <a:endParaRPr lang="en-GB" b="1" dirty="0"/>
          </a:p>
        </p:txBody>
      </p:sp>
      <p:sp>
        <p:nvSpPr>
          <p:cNvPr id="13" name="TextBox 12">
            <a:extLst>
              <a:ext uri="{FF2B5EF4-FFF2-40B4-BE49-F238E27FC236}">
                <a16:creationId xmlns:a16="http://schemas.microsoft.com/office/drawing/2014/main" id="{F3754E3F-8DE6-4809-8397-AC5AD71221D3}"/>
              </a:ext>
            </a:extLst>
          </p:cNvPr>
          <p:cNvSpPr txBox="1"/>
          <p:nvPr/>
        </p:nvSpPr>
        <p:spPr>
          <a:xfrm>
            <a:off x="2635386" y="3200084"/>
            <a:ext cx="3240360" cy="369332"/>
          </a:xfrm>
          <a:prstGeom prst="rect">
            <a:avLst/>
          </a:prstGeom>
          <a:noFill/>
        </p:spPr>
        <p:txBody>
          <a:bodyPr wrap="square" rtlCol="0">
            <a:spAutoFit/>
          </a:bodyPr>
          <a:lstStyle/>
          <a:p>
            <a:r>
              <a:rPr lang="sv-SE" dirty="0"/>
              <a:t>~meV</a:t>
            </a:r>
            <a:r>
              <a:rPr lang="sv-SE" dirty="0">
                <a:sym typeface="Wingdings" panose="05000000000000000000" pitchFamily="2" charset="2"/>
              </a:rPr>
              <a:t> Infrared</a:t>
            </a:r>
            <a:endParaRPr lang="en-GB" dirty="0"/>
          </a:p>
        </p:txBody>
      </p:sp>
      <p:sp>
        <p:nvSpPr>
          <p:cNvPr id="15" name="TextBox 14">
            <a:extLst>
              <a:ext uri="{FF2B5EF4-FFF2-40B4-BE49-F238E27FC236}">
                <a16:creationId xmlns:a16="http://schemas.microsoft.com/office/drawing/2014/main" id="{44A106F5-9816-4A45-9C2D-C5DBC2F93D01}"/>
              </a:ext>
            </a:extLst>
          </p:cNvPr>
          <p:cNvSpPr txBox="1"/>
          <p:nvPr/>
        </p:nvSpPr>
        <p:spPr>
          <a:xfrm>
            <a:off x="7740352" y="6180326"/>
            <a:ext cx="3240360" cy="369332"/>
          </a:xfrm>
          <a:prstGeom prst="rect">
            <a:avLst/>
          </a:prstGeom>
          <a:noFill/>
        </p:spPr>
        <p:txBody>
          <a:bodyPr wrap="square" rtlCol="0">
            <a:spAutoFit/>
          </a:bodyPr>
          <a:lstStyle/>
          <a:p>
            <a:r>
              <a:rPr lang="sv-SE" dirty="0"/>
              <a:t>~keV</a:t>
            </a:r>
            <a:r>
              <a:rPr lang="sv-SE" dirty="0">
                <a:sym typeface="Wingdings" panose="05000000000000000000" pitchFamily="2" charset="2"/>
              </a:rPr>
              <a:t>X-ray</a:t>
            </a:r>
            <a:endParaRPr lang="en-GB" dirty="0"/>
          </a:p>
        </p:txBody>
      </p:sp>
      <p:pic>
        <p:nvPicPr>
          <p:cNvPr id="16" name="Picture 2">
            <a:extLst>
              <a:ext uri="{FF2B5EF4-FFF2-40B4-BE49-F238E27FC236}">
                <a16:creationId xmlns:a16="http://schemas.microsoft.com/office/drawing/2014/main" id="{A33A49BD-6152-4A24-98DE-63C2CA7F6B62}"/>
              </a:ext>
            </a:extLst>
          </p:cNvPr>
          <p:cNvPicPr>
            <a:picLocks noChangeAspect="1" noChangeArrowheads="1"/>
          </p:cNvPicPr>
          <p:nvPr/>
        </p:nvPicPr>
        <p:blipFill>
          <a:blip r:embed="rId2">
            <a:clrChange>
              <a:clrFrom>
                <a:srgbClr val="FFFFFF"/>
              </a:clrFrom>
              <a:clrTo>
                <a:srgbClr val="FFFFFF">
                  <a:alpha val="0"/>
                </a:srgbClr>
              </a:clrTo>
            </a:clrChange>
          </a:blip>
          <a:srcRect l="56453" t="57769" r="12357" b="18555"/>
          <a:stretch>
            <a:fillRect/>
          </a:stretch>
        </p:blipFill>
        <p:spPr bwMode="auto">
          <a:xfrm>
            <a:off x="4710532" y="4630797"/>
            <a:ext cx="3156872" cy="1632866"/>
          </a:xfrm>
          <a:prstGeom prst="rect">
            <a:avLst/>
          </a:prstGeom>
          <a:noFill/>
          <a:ln w="9525">
            <a:noFill/>
            <a:miter lim="800000"/>
            <a:headEnd/>
            <a:tailEnd/>
          </a:ln>
          <a:effectLst/>
        </p:spPr>
      </p:pic>
      <p:pic>
        <p:nvPicPr>
          <p:cNvPr id="17" name="Picture 2">
            <a:extLst>
              <a:ext uri="{FF2B5EF4-FFF2-40B4-BE49-F238E27FC236}">
                <a16:creationId xmlns:a16="http://schemas.microsoft.com/office/drawing/2014/main" id="{C086CA0F-6AD7-4435-BA6F-C1380ABF9BD3}"/>
              </a:ext>
            </a:extLst>
          </p:cNvPr>
          <p:cNvPicPr>
            <a:picLocks noChangeAspect="1" noChangeArrowheads="1"/>
          </p:cNvPicPr>
          <p:nvPr/>
        </p:nvPicPr>
        <p:blipFill>
          <a:blip r:embed="rId2"/>
          <a:srcRect l="11831" t="56823" r="54829" b="17923"/>
          <a:stretch>
            <a:fillRect/>
          </a:stretch>
        </p:blipFill>
        <p:spPr bwMode="auto">
          <a:xfrm>
            <a:off x="4820199" y="1621966"/>
            <a:ext cx="3178876" cy="1640734"/>
          </a:xfrm>
          <a:prstGeom prst="rect">
            <a:avLst/>
          </a:prstGeom>
          <a:noFill/>
          <a:ln w="9525">
            <a:noFill/>
            <a:miter lim="800000"/>
            <a:headEnd/>
            <a:tailEnd/>
          </a:ln>
          <a:effectLst/>
        </p:spPr>
      </p:pic>
      <p:sp>
        <p:nvSpPr>
          <p:cNvPr id="14" name="TextBox 13">
            <a:extLst>
              <a:ext uri="{FF2B5EF4-FFF2-40B4-BE49-F238E27FC236}">
                <a16:creationId xmlns:a16="http://schemas.microsoft.com/office/drawing/2014/main" id="{E76957E9-0BE3-4328-B0C1-0143C79A05EA}"/>
              </a:ext>
            </a:extLst>
          </p:cNvPr>
          <p:cNvSpPr txBox="1"/>
          <p:nvPr/>
        </p:nvSpPr>
        <p:spPr>
          <a:xfrm>
            <a:off x="7192352" y="3275240"/>
            <a:ext cx="3240360" cy="369332"/>
          </a:xfrm>
          <a:prstGeom prst="rect">
            <a:avLst/>
          </a:prstGeom>
          <a:noFill/>
        </p:spPr>
        <p:txBody>
          <a:bodyPr wrap="square" rtlCol="0">
            <a:spAutoFit/>
          </a:bodyPr>
          <a:lstStyle/>
          <a:p>
            <a:r>
              <a:rPr lang="sv-SE" dirty="0"/>
              <a:t>~eV</a:t>
            </a:r>
            <a:r>
              <a:rPr lang="sv-SE" dirty="0">
                <a:sym typeface="Wingdings" panose="05000000000000000000" pitchFamily="2" charset="2"/>
              </a:rPr>
              <a:t> visible / UV</a:t>
            </a:r>
            <a:endParaRPr lang="en-GB" dirty="0"/>
          </a:p>
        </p:txBody>
      </p:sp>
      <p:sp>
        <p:nvSpPr>
          <p:cNvPr id="11" name="TextBox 10">
            <a:extLst>
              <a:ext uri="{FF2B5EF4-FFF2-40B4-BE49-F238E27FC236}">
                <a16:creationId xmlns:a16="http://schemas.microsoft.com/office/drawing/2014/main" id="{70B9E3F8-D56A-42B5-8CCF-C9D2DEA5B99A}"/>
              </a:ext>
            </a:extLst>
          </p:cNvPr>
          <p:cNvSpPr txBox="1"/>
          <p:nvPr/>
        </p:nvSpPr>
        <p:spPr>
          <a:xfrm>
            <a:off x="5680115" y="1287848"/>
            <a:ext cx="3564396" cy="369332"/>
          </a:xfrm>
          <a:prstGeom prst="rect">
            <a:avLst/>
          </a:prstGeom>
          <a:noFill/>
        </p:spPr>
        <p:txBody>
          <a:bodyPr wrap="square" rtlCol="0">
            <a:spAutoFit/>
          </a:bodyPr>
          <a:lstStyle/>
          <a:p>
            <a:r>
              <a:rPr lang="sv-SE" dirty="0"/>
              <a:t>Electronic structure of the material</a:t>
            </a:r>
            <a:endParaRPr lang="en-GB" dirty="0"/>
          </a:p>
        </p:txBody>
      </p:sp>
      <p:pic>
        <p:nvPicPr>
          <p:cNvPr id="18" name="Picture 2">
            <a:extLst>
              <a:ext uri="{FF2B5EF4-FFF2-40B4-BE49-F238E27FC236}">
                <a16:creationId xmlns:a16="http://schemas.microsoft.com/office/drawing/2014/main" id="{DF21DF47-624A-473B-8128-235E81E016CC}"/>
              </a:ext>
            </a:extLst>
          </p:cNvPr>
          <p:cNvPicPr>
            <a:picLocks noChangeAspect="1" noChangeArrowheads="1"/>
          </p:cNvPicPr>
          <p:nvPr/>
        </p:nvPicPr>
        <p:blipFill>
          <a:blip r:embed="rId2"/>
          <a:srcRect l="6980" t="7260" r="74736" b="54858"/>
          <a:stretch>
            <a:fillRect/>
          </a:stretch>
        </p:blipFill>
        <p:spPr bwMode="auto">
          <a:xfrm>
            <a:off x="2324804" y="4167266"/>
            <a:ext cx="1430374" cy="2019350"/>
          </a:xfrm>
          <a:prstGeom prst="rect">
            <a:avLst/>
          </a:prstGeom>
          <a:noFill/>
          <a:ln w="9525">
            <a:noFill/>
            <a:miter lim="800000"/>
            <a:headEnd/>
            <a:tailEnd/>
          </a:ln>
          <a:effectLst/>
        </p:spPr>
      </p:pic>
      <p:grpSp>
        <p:nvGrpSpPr>
          <p:cNvPr id="19" name="Gruppieren 28">
            <a:extLst>
              <a:ext uri="{FF2B5EF4-FFF2-40B4-BE49-F238E27FC236}">
                <a16:creationId xmlns:a16="http://schemas.microsoft.com/office/drawing/2014/main" id="{2810EDA2-737A-4830-90F1-7DEC81D9C1E9}"/>
              </a:ext>
            </a:extLst>
          </p:cNvPr>
          <p:cNvGrpSpPr/>
          <p:nvPr/>
        </p:nvGrpSpPr>
        <p:grpSpPr>
          <a:xfrm>
            <a:off x="122838" y="4428273"/>
            <a:ext cx="2111172" cy="1693422"/>
            <a:chOff x="6715140" y="-37806"/>
            <a:chExt cx="1643074" cy="1585782"/>
          </a:xfrm>
        </p:grpSpPr>
        <p:pic>
          <p:nvPicPr>
            <p:cNvPr id="20" name="Picture 2">
              <a:extLst>
                <a:ext uri="{FF2B5EF4-FFF2-40B4-BE49-F238E27FC236}">
                  <a16:creationId xmlns:a16="http://schemas.microsoft.com/office/drawing/2014/main" id="{C8FDBE15-9CAC-484E-BD69-4999EF6069B3}"/>
                </a:ext>
              </a:extLst>
            </p:cNvPr>
            <p:cNvPicPr>
              <a:picLocks noChangeAspect="1" noChangeArrowheads="1"/>
            </p:cNvPicPr>
            <p:nvPr/>
          </p:nvPicPr>
          <p:blipFill>
            <a:blip r:embed="rId2">
              <a:clrChange>
                <a:clrFrom>
                  <a:srgbClr val="FFFFFF"/>
                </a:clrFrom>
                <a:clrTo>
                  <a:srgbClr val="FFFFFF">
                    <a:alpha val="0"/>
                  </a:srgbClr>
                </a:clrTo>
              </a:clrChange>
            </a:blip>
            <a:srcRect l="26339" t="4104" r="52151" b="50122"/>
            <a:stretch>
              <a:fillRect/>
            </a:stretch>
          </p:blipFill>
          <p:spPr bwMode="auto">
            <a:xfrm>
              <a:off x="6977590" y="-24"/>
              <a:ext cx="1067587" cy="1548000"/>
            </a:xfrm>
            <a:prstGeom prst="rect">
              <a:avLst/>
            </a:prstGeom>
            <a:noFill/>
            <a:ln w="9525">
              <a:noFill/>
              <a:miter lim="800000"/>
              <a:headEnd/>
              <a:tailEnd/>
            </a:ln>
            <a:effectLst/>
          </p:spPr>
        </p:pic>
        <p:sp>
          <p:nvSpPr>
            <p:cNvPr id="21" name="Rechteck 27">
              <a:extLst>
                <a:ext uri="{FF2B5EF4-FFF2-40B4-BE49-F238E27FC236}">
                  <a16:creationId xmlns:a16="http://schemas.microsoft.com/office/drawing/2014/main" id="{BF27CCAC-0AB0-4F37-B1A6-B77BCB588A55}"/>
                </a:ext>
              </a:extLst>
            </p:cNvPr>
            <p:cNvSpPr/>
            <p:nvPr/>
          </p:nvSpPr>
          <p:spPr>
            <a:xfrm>
              <a:off x="6715140" y="-37806"/>
              <a:ext cx="1643074"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2" name="TextBox 21">
            <a:extLst>
              <a:ext uri="{FF2B5EF4-FFF2-40B4-BE49-F238E27FC236}">
                <a16:creationId xmlns:a16="http://schemas.microsoft.com/office/drawing/2014/main" id="{274E96BE-8262-4B98-AE60-BB6B11921A77}"/>
              </a:ext>
            </a:extLst>
          </p:cNvPr>
          <p:cNvSpPr txBox="1"/>
          <p:nvPr/>
        </p:nvSpPr>
        <p:spPr>
          <a:xfrm>
            <a:off x="1890184" y="6180326"/>
            <a:ext cx="3240360" cy="369332"/>
          </a:xfrm>
          <a:prstGeom prst="rect">
            <a:avLst/>
          </a:prstGeom>
          <a:noFill/>
        </p:spPr>
        <p:txBody>
          <a:bodyPr wrap="square" rtlCol="0">
            <a:spAutoFit/>
          </a:bodyPr>
          <a:lstStyle/>
          <a:p>
            <a:r>
              <a:rPr lang="sv-SE" dirty="0"/>
              <a:t>~meV-ueV</a:t>
            </a:r>
            <a:r>
              <a:rPr lang="sv-SE" dirty="0">
                <a:sym typeface="Wingdings" panose="05000000000000000000" pitchFamily="2" charset="2"/>
              </a:rPr>
              <a:t> microwave</a:t>
            </a:r>
            <a:endParaRPr lang="en-GB" dirty="0"/>
          </a:p>
        </p:txBody>
      </p:sp>
      <p:sp>
        <p:nvSpPr>
          <p:cNvPr id="24" name="Textfeld 23">
            <a:extLst>
              <a:ext uri="{FF2B5EF4-FFF2-40B4-BE49-F238E27FC236}">
                <a16:creationId xmlns:a16="http://schemas.microsoft.com/office/drawing/2014/main" id="{65A09334-ACF1-424F-A30D-66F0B717D991}"/>
              </a:ext>
            </a:extLst>
          </p:cNvPr>
          <p:cNvSpPr txBox="1"/>
          <p:nvPr/>
        </p:nvSpPr>
        <p:spPr>
          <a:xfrm>
            <a:off x="4820199" y="3976435"/>
            <a:ext cx="5222630" cy="369332"/>
          </a:xfrm>
          <a:prstGeom prst="rect">
            <a:avLst/>
          </a:prstGeom>
          <a:noFill/>
        </p:spPr>
        <p:txBody>
          <a:bodyPr wrap="square">
            <a:spAutoFit/>
          </a:bodyPr>
          <a:lstStyle/>
          <a:p>
            <a:r>
              <a:rPr lang="sv-SE" b="1" dirty="0"/>
              <a:t>Excitation of core-electrons</a:t>
            </a:r>
          </a:p>
        </p:txBody>
      </p:sp>
      <p:sp>
        <p:nvSpPr>
          <p:cNvPr id="25" name="Titel 1">
            <a:extLst>
              <a:ext uri="{FF2B5EF4-FFF2-40B4-BE49-F238E27FC236}">
                <a16:creationId xmlns:a16="http://schemas.microsoft.com/office/drawing/2014/main" id="{61701BEB-A5AD-4D33-9A81-EB18D206A025}"/>
              </a:ext>
            </a:extLst>
          </p:cNvPr>
          <p:cNvSpPr>
            <a:spLocks noGrp="1"/>
          </p:cNvSpPr>
          <p:nvPr>
            <p:ph type="title"/>
          </p:nvPr>
        </p:nvSpPr>
        <p:spPr>
          <a:xfrm>
            <a:off x="457200" y="-85697"/>
            <a:ext cx="8229600" cy="1143000"/>
          </a:xfrm>
        </p:spPr>
        <p:txBody>
          <a:bodyPr>
            <a:normAutofit/>
          </a:bodyPr>
          <a:lstStyle/>
          <a:p>
            <a:r>
              <a:rPr lang="en-GB" sz="3200" b="1" dirty="0"/>
              <a:t>I</a:t>
            </a:r>
            <a:r>
              <a:rPr lang="en-US" sz="3200" b="1" dirty="0" err="1"/>
              <a:t>nteraction</a:t>
            </a:r>
            <a:r>
              <a:rPr lang="en-US" sz="3200" b="1" dirty="0"/>
              <a:t> possibilities</a:t>
            </a:r>
          </a:p>
        </p:txBody>
      </p:sp>
      <p:sp>
        <p:nvSpPr>
          <p:cNvPr id="26" name="Rechteck 25">
            <a:extLst>
              <a:ext uri="{FF2B5EF4-FFF2-40B4-BE49-F238E27FC236}">
                <a16:creationId xmlns:a16="http://schemas.microsoft.com/office/drawing/2014/main" id="{3A20BDB3-27E8-4EB0-993B-15324461DFFD}"/>
              </a:ext>
            </a:extLst>
          </p:cNvPr>
          <p:cNvSpPr/>
          <p:nvPr/>
        </p:nvSpPr>
        <p:spPr>
          <a:xfrm>
            <a:off x="50034" y="980728"/>
            <a:ext cx="4449958" cy="2720163"/>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hteck 26">
            <a:extLst>
              <a:ext uri="{FF2B5EF4-FFF2-40B4-BE49-F238E27FC236}">
                <a16:creationId xmlns:a16="http://schemas.microsoft.com/office/drawing/2014/main" id="{A5C7EBF0-FD97-4E3A-AEAD-76BCC977F45B}"/>
              </a:ext>
            </a:extLst>
          </p:cNvPr>
          <p:cNvSpPr/>
          <p:nvPr/>
        </p:nvSpPr>
        <p:spPr>
          <a:xfrm>
            <a:off x="4652953" y="980728"/>
            <a:ext cx="4453128" cy="27201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hteck 27">
            <a:extLst>
              <a:ext uri="{FF2B5EF4-FFF2-40B4-BE49-F238E27FC236}">
                <a16:creationId xmlns:a16="http://schemas.microsoft.com/office/drawing/2014/main" id="{9CF5A284-34CD-4403-A98D-1FB82EF248F4}"/>
              </a:ext>
            </a:extLst>
          </p:cNvPr>
          <p:cNvSpPr/>
          <p:nvPr/>
        </p:nvSpPr>
        <p:spPr>
          <a:xfrm>
            <a:off x="46864" y="3909933"/>
            <a:ext cx="4453128" cy="272016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hteck 28">
            <a:extLst>
              <a:ext uri="{FF2B5EF4-FFF2-40B4-BE49-F238E27FC236}">
                <a16:creationId xmlns:a16="http://schemas.microsoft.com/office/drawing/2014/main" id="{73298D63-5948-4721-ABA3-EC814FEDB380}"/>
              </a:ext>
            </a:extLst>
          </p:cNvPr>
          <p:cNvSpPr/>
          <p:nvPr/>
        </p:nvSpPr>
        <p:spPr>
          <a:xfrm>
            <a:off x="4652953" y="3909933"/>
            <a:ext cx="4453128" cy="2720163"/>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hteck 29">
            <a:extLst>
              <a:ext uri="{FF2B5EF4-FFF2-40B4-BE49-F238E27FC236}">
                <a16:creationId xmlns:a16="http://schemas.microsoft.com/office/drawing/2014/main" id="{9912F7A4-4F9B-427B-81A3-759D995458C5}"/>
              </a:ext>
            </a:extLst>
          </p:cNvPr>
          <p:cNvSpPr/>
          <p:nvPr/>
        </p:nvSpPr>
        <p:spPr>
          <a:xfrm>
            <a:off x="50034" y="980728"/>
            <a:ext cx="4449958" cy="2720163"/>
          </a:xfrm>
          <a:prstGeom prst="rect">
            <a:avLst/>
          </a:pr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749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sv-SE" dirty="0"/>
              <a:t>Infrared Spectroscopy</a:t>
            </a:r>
            <a:endParaRPr lang="de-DE" dirty="0"/>
          </a:p>
        </p:txBody>
      </p:sp>
      <p:sp>
        <p:nvSpPr>
          <p:cNvPr id="3" name="Inhaltsplatzhalter 2"/>
          <p:cNvSpPr>
            <a:spLocks noGrp="1"/>
          </p:cNvSpPr>
          <p:nvPr>
            <p:ph idx="1"/>
          </p:nvPr>
        </p:nvSpPr>
        <p:spPr>
          <a:xfrm>
            <a:off x="371211" y="1326289"/>
            <a:ext cx="8435280" cy="1396751"/>
          </a:xfrm>
        </p:spPr>
        <p:txBody>
          <a:bodyPr>
            <a:noAutofit/>
          </a:bodyPr>
          <a:lstStyle/>
          <a:p>
            <a:r>
              <a:rPr lang="sv-SE" sz="2400" dirty="0"/>
              <a:t>Absorption of Infrared light </a:t>
            </a:r>
          </a:p>
          <a:p>
            <a:r>
              <a:rPr lang="sv-SE" sz="2400" dirty="0"/>
              <a:t>Leads to vibration or rotation of molecules</a:t>
            </a:r>
          </a:p>
          <a:p>
            <a:r>
              <a:rPr lang="sv-SE" sz="2400" dirty="0">
                <a:sym typeface="Wingdings" pitchFamily="2" charset="2"/>
              </a:rPr>
              <a:t>Absorption only allowed if: </a:t>
            </a:r>
          </a:p>
          <a:p>
            <a:pPr marL="0" indent="0">
              <a:buNone/>
            </a:pPr>
            <a:r>
              <a:rPr lang="sv-SE" sz="2400" dirty="0">
                <a:sym typeface="Wingdings" pitchFamily="2" charset="2"/>
              </a:rPr>
              <a:t>h</a:t>
            </a:r>
            <a:r>
              <a:rPr lang="el-GR" sz="2400" dirty="0">
                <a:sym typeface="Wingdings" pitchFamily="2" charset="2"/>
              </a:rPr>
              <a:t>ν</a:t>
            </a:r>
            <a:r>
              <a:rPr lang="en-GB" sz="2400" dirty="0">
                <a:sym typeface="Wingdings" pitchFamily="2" charset="2"/>
              </a:rPr>
              <a:t>=</a:t>
            </a:r>
            <a:r>
              <a:rPr lang="el-GR" sz="2400" dirty="0">
                <a:sym typeface="Wingdings" pitchFamily="2" charset="2"/>
              </a:rPr>
              <a:t>Δ</a:t>
            </a:r>
            <a:r>
              <a:rPr lang="en-GB" sz="2400" dirty="0">
                <a:sym typeface="Wingdings" pitchFamily="2" charset="2"/>
              </a:rPr>
              <a:t>E</a:t>
            </a:r>
          </a:p>
          <a:p>
            <a:pPr>
              <a:buFont typeface="Wingdings" panose="05000000000000000000" pitchFamily="2" charset="2"/>
              <a:buChar char="à"/>
            </a:pPr>
            <a:r>
              <a:rPr lang="sv-SE" sz="2400" dirty="0">
                <a:sym typeface="Wingdings" pitchFamily="2" charset="2"/>
              </a:rPr>
              <a:t>change in the electric dipole moment induced</a:t>
            </a:r>
          </a:p>
          <a:p>
            <a:pPr marL="0" indent="0">
              <a:buNone/>
            </a:pPr>
            <a:endParaRPr lang="sv-SE" sz="2400" dirty="0">
              <a:sym typeface="Wingdings" pitchFamily="2" charset="2"/>
            </a:endParaRPr>
          </a:p>
          <a:p>
            <a:pPr>
              <a:buNone/>
            </a:pPr>
            <a:endParaRPr lang="sv-SE" sz="2400" dirty="0">
              <a:sym typeface="Wingdings" pitchFamily="2" charset="2"/>
            </a:endParaRPr>
          </a:p>
          <a:p>
            <a:pPr>
              <a:buNone/>
            </a:pPr>
            <a:endParaRPr lang="sv-SE" sz="2400" dirty="0">
              <a:sym typeface="Wingdings" pitchFamily="2" charset="2"/>
            </a:endParaRPr>
          </a:p>
          <a:p>
            <a:pPr>
              <a:buNone/>
            </a:pPr>
            <a:endParaRPr lang="sv-SE" sz="2400" dirty="0">
              <a:sym typeface="Wingdings" pitchFamily="2" charset="2"/>
            </a:endParaRPr>
          </a:p>
          <a:p>
            <a:pPr>
              <a:buNone/>
            </a:pPr>
            <a:endParaRPr lang="sv-SE" sz="2400" dirty="0">
              <a:sym typeface="Wingdings" pitchFamily="2" charset="2"/>
            </a:endParaRPr>
          </a:p>
          <a:p>
            <a:pPr>
              <a:buFont typeface="Wingdings" pitchFamily="2" charset="2"/>
              <a:buChar char="à"/>
            </a:pPr>
            <a:endParaRPr lang="sv-SE" sz="2400" dirty="0">
              <a:sym typeface="Wingdings" pitchFamily="2" charset="2"/>
            </a:endParaRPr>
          </a:p>
        </p:txBody>
      </p:sp>
      <p:sp>
        <p:nvSpPr>
          <p:cNvPr id="4" name="Rectangle 3">
            <a:extLst>
              <a:ext uri="{FF2B5EF4-FFF2-40B4-BE49-F238E27FC236}">
                <a16:creationId xmlns:a16="http://schemas.microsoft.com/office/drawing/2014/main" id="{2AC7D562-5301-42D5-945D-BB20F87BA46D}"/>
              </a:ext>
            </a:extLst>
          </p:cNvPr>
          <p:cNvSpPr/>
          <p:nvPr/>
        </p:nvSpPr>
        <p:spPr>
          <a:xfrm>
            <a:off x="371211" y="3428049"/>
            <a:ext cx="4141245" cy="2677656"/>
          </a:xfrm>
          <a:prstGeom prst="rect">
            <a:avLst/>
          </a:prstGeom>
        </p:spPr>
        <p:txBody>
          <a:bodyPr wrap="square">
            <a:spAutoFit/>
          </a:bodyPr>
          <a:lstStyle/>
          <a:p>
            <a:endParaRPr lang="sv-SE" sz="2400" dirty="0">
              <a:sym typeface="Wingdings" pitchFamily="2" charset="2"/>
            </a:endParaRPr>
          </a:p>
          <a:p>
            <a:r>
              <a:rPr lang="sv-SE" sz="2400" dirty="0">
                <a:sym typeface="Wingdings" pitchFamily="2" charset="2"/>
              </a:rPr>
              <a:t>Combination of possible vibrations/rotations gives specific absorption lines which are unique for a specific molecule.</a:t>
            </a:r>
          </a:p>
          <a:p>
            <a:pPr lvl="1">
              <a:buFont typeface="Wingdings" pitchFamily="2" charset="2"/>
              <a:buChar char="à"/>
            </a:pPr>
            <a:r>
              <a:rPr lang="sv-SE" sz="2400" dirty="0">
                <a:sym typeface="Wingdings" pitchFamily="2" charset="2"/>
              </a:rPr>
              <a:t>Fingerprinting</a:t>
            </a:r>
          </a:p>
        </p:txBody>
      </p:sp>
      <p:pic>
        <p:nvPicPr>
          <p:cNvPr id="10" name="Picture 9" descr="Chart, histogram&#10;&#10;Description automatically generated">
            <a:extLst>
              <a:ext uri="{FF2B5EF4-FFF2-40B4-BE49-F238E27FC236}">
                <a16:creationId xmlns:a16="http://schemas.microsoft.com/office/drawing/2014/main" id="{516A33D4-8FE1-42FC-9415-AD8FAAD905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914" y="3503104"/>
            <a:ext cx="4410075" cy="3028950"/>
          </a:xfrm>
          <a:prstGeom prst="rect">
            <a:avLst/>
          </a:prstGeom>
        </p:spPr>
      </p:pic>
      <p:pic>
        <p:nvPicPr>
          <p:cNvPr id="7" name="Picture 2">
            <a:extLst>
              <a:ext uri="{FF2B5EF4-FFF2-40B4-BE49-F238E27FC236}">
                <a16:creationId xmlns:a16="http://schemas.microsoft.com/office/drawing/2014/main" id="{B977E82B-97EE-4CA0-9DE8-8650D815AE0C}"/>
              </a:ext>
            </a:extLst>
          </p:cNvPr>
          <p:cNvPicPr>
            <a:picLocks noChangeAspect="1" noChangeArrowheads="1"/>
          </p:cNvPicPr>
          <p:nvPr/>
        </p:nvPicPr>
        <p:blipFill rotWithShape="1">
          <a:blip r:embed="rId4"/>
          <a:srcRect l="73134" t="19769" r="5356" b="49491"/>
          <a:stretch/>
        </p:blipFill>
        <p:spPr bwMode="auto">
          <a:xfrm>
            <a:off x="7318381" y="846138"/>
            <a:ext cx="1547956" cy="1507370"/>
          </a:xfrm>
          <a:prstGeom prst="rect">
            <a:avLst/>
          </a:prstGeom>
          <a:noFill/>
          <a:ln w="9525">
            <a:noFill/>
            <a:miter lim="800000"/>
            <a:headEnd/>
            <a:tailEnd/>
          </a:ln>
          <a:effectLst/>
        </p:spPr>
      </p:pic>
      <p:sp>
        <p:nvSpPr>
          <p:cNvPr id="6" name="Textfeld 5">
            <a:extLst>
              <a:ext uri="{FF2B5EF4-FFF2-40B4-BE49-F238E27FC236}">
                <a16:creationId xmlns:a16="http://schemas.microsoft.com/office/drawing/2014/main" id="{9A2ED667-96EF-4467-A292-79CECF0B7E3E}"/>
              </a:ext>
            </a:extLst>
          </p:cNvPr>
          <p:cNvSpPr txBox="1"/>
          <p:nvPr/>
        </p:nvSpPr>
        <p:spPr>
          <a:xfrm>
            <a:off x="8110506" y="716882"/>
            <a:ext cx="300082" cy="369332"/>
          </a:xfrm>
          <a:prstGeom prst="rect">
            <a:avLst/>
          </a:prstGeom>
          <a:noFill/>
        </p:spPr>
        <p:txBody>
          <a:bodyPr wrap="none" rtlCol="0">
            <a:spAutoFit/>
          </a:bodyPr>
          <a:lstStyle/>
          <a:p>
            <a:r>
              <a:rPr lang="en-GB" b="1" dirty="0">
                <a:solidFill>
                  <a:srgbClr val="FF0000"/>
                </a:solidFill>
              </a:rPr>
              <a:t>+</a:t>
            </a:r>
            <a:endParaRPr lang="en-US" b="1" dirty="0">
              <a:solidFill>
                <a:srgbClr val="FF0000"/>
              </a:solidFill>
            </a:endParaRPr>
          </a:p>
        </p:txBody>
      </p:sp>
      <p:sp>
        <p:nvSpPr>
          <p:cNvPr id="9" name="Textfeld 8">
            <a:extLst>
              <a:ext uri="{FF2B5EF4-FFF2-40B4-BE49-F238E27FC236}">
                <a16:creationId xmlns:a16="http://schemas.microsoft.com/office/drawing/2014/main" id="{9793614D-A02F-4CDB-9B29-90F7E3C39E12}"/>
              </a:ext>
            </a:extLst>
          </p:cNvPr>
          <p:cNvSpPr txBox="1"/>
          <p:nvPr/>
        </p:nvSpPr>
        <p:spPr>
          <a:xfrm>
            <a:off x="7168340" y="1398751"/>
            <a:ext cx="255198" cy="369332"/>
          </a:xfrm>
          <a:prstGeom prst="rect">
            <a:avLst/>
          </a:prstGeom>
          <a:noFill/>
        </p:spPr>
        <p:txBody>
          <a:bodyPr wrap="none" rtlCol="0">
            <a:spAutoFit/>
          </a:bodyPr>
          <a:lstStyle/>
          <a:p>
            <a:r>
              <a:rPr lang="en-GB" b="1" dirty="0">
                <a:solidFill>
                  <a:schemeClr val="accent1"/>
                </a:solidFill>
              </a:rPr>
              <a:t>-</a:t>
            </a:r>
            <a:endParaRPr lang="en-US" b="1" dirty="0">
              <a:solidFill>
                <a:schemeClr val="accent1"/>
              </a:solidFill>
            </a:endParaRPr>
          </a:p>
        </p:txBody>
      </p:sp>
      <p:sp>
        <p:nvSpPr>
          <p:cNvPr id="11" name="Textfeld 10">
            <a:extLst>
              <a:ext uri="{FF2B5EF4-FFF2-40B4-BE49-F238E27FC236}">
                <a16:creationId xmlns:a16="http://schemas.microsoft.com/office/drawing/2014/main" id="{D4F49726-FA09-4A48-895B-4EF5EC65EC3C}"/>
              </a:ext>
            </a:extLst>
          </p:cNvPr>
          <p:cNvSpPr txBox="1"/>
          <p:nvPr/>
        </p:nvSpPr>
        <p:spPr>
          <a:xfrm>
            <a:off x="8623232" y="1362228"/>
            <a:ext cx="255198" cy="369332"/>
          </a:xfrm>
          <a:prstGeom prst="rect">
            <a:avLst/>
          </a:prstGeom>
          <a:noFill/>
        </p:spPr>
        <p:txBody>
          <a:bodyPr wrap="none" rtlCol="0">
            <a:spAutoFit/>
          </a:bodyPr>
          <a:lstStyle/>
          <a:p>
            <a:r>
              <a:rPr lang="en-GB" b="1" dirty="0">
                <a:solidFill>
                  <a:schemeClr val="accent1"/>
                </a:solidFill>
              </a:rPr>
              <a:t>-</a:t>
            </a:r>
            <a:endParaRPr lang="en-US" b="1" dirty="0">
              <a:solidFill>
                <a:schemeClr val="accent1"/>
              </a:solidFill>
            </a:endParaRPr>
          </a:p>
        </p:txBody>
      </p:sp>
      <p:sp>
        <p:nvSpPr>
          <p:cNvPr id="8" name="Rechteck 7">
            <a:extLst>
              <a:ext uri="{FF2B5EF4-FFF2-40B4-BE49-F238E27FC236}">
                <a16:creationId xmlns:a16="http://schemas.microsoft.com/office/drawing/2014/main" id="{3499E555-67AE-4C56-B451-23340B277DC7}"/>
              </a:ext>
            </a:extLst>
          </p:cNvPr>
          <p:cNvSpPr/>
          <p:nvPr/>
        </p:nvSpPr>
        <p:spPr>
          <a:xfrm>
            <a:off x="107504" y="116632"/>
            <a:ext cx="8928992" cy="6624736"/>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70287" y="967517"/>
            <a:ext cx="8229600" cy="4525963"/>
          </a:xfrm>
        </p:spPr>
        <p:txBody>
          <a:bodyPr>
            <a:normAutofit/>
          </a:bodyPr>
          <a:lstStyle/>
          <a:p>
            <a:pPr>
              <a:buNone/>
            </a:pPr>
            <a:r>
              <a:rPr lang="sv-SE" sz="2400" dirty="0"/>
              <a:t>This is a scattering event. The photon is not absorbed.</a:t>
            </a:r>
          </a:p>
          <a:p>
            <a:pPr>
              <a:buNone/>
            </a:pPr>
            <a:r>
              <a:rPr lang="sv-SE" sz="2400" dirty="0"/>
              <a:t>’Any’ wavelength can be used. </a:t>
            </a:r>
          </a:p>
          <a:p>
            <a:pPr>
              <a:buNone/>
            </a:pPr>
            <a:endParaRPr lang="sv-SE" sz="2400" dirty="0"/>
          </a:p>
          <a:p>
            <a:pPr>
              <a:buNone/>
            </a:pPr>
            <a:r>
              <a:rPr lang="sv-SE" sz="2400" dirty="0"/>
              <a:t>When light hits a molecule, </a:t>
            </a:r>
          </a:p>
          <a:p>
            <a:pPr>
              <a:buNone/>
            </a:pPr>
            <a:r>
              <a:rPr lang="sv-SE" sz="2400" dirty="0"/>
              <a:t>the molecule is forced to vibrate</a:t>
            </a:r>
          </a:p>
          <a:p>
            <a:pPr>
              <a:buNone/>
            </a:pPr>
            <a:r>
              <a:rPr lang="sv-SE" sz="2400" dirty="0"/>
              <a:t>These vibrations absorb part of the </a:t>
            </a:r>
          </a:p>
          <a:p>
            <a:pPr>
              <a:buNone/>
            </a:pPr>
            <a:r>
              <a:rPr lang="sv-SE" sz="2400" dirty="0"/>
              <a:t>photon’s energy (Stokes shift).</a:t>
            </a:r>
          </a:p>
        </p:txBody>
      </p:sp>
      <p:pic>
        <p:nvPicPr>
          <p:cNvPr id="20" name="Picture 2">
            <a:extLst>
              <a:ext uri="{FF2B5EF4-FFF2-40B4-BE49-F238E27FC236}">
                <a16:creationId xmlns:a16="http://schemas.microsoft.com/office/drawing/2014/main" id="{BF040B02-4066-46FC-A015-437659F2624B}"/>
              </a:ext>
            </a:extLst>
          </p:cNvPr>
          <p:cNvPicPr>
            <a:picLocks noChangeAspect="1" noChangeArrowheads="1"/>
          </p:cNvPicPr>
          <p:nvPr/>
        </p:nvPicPr>
        <p:blipFill rotWithShape="1">
          <a:blip r:embed="rId3"/>
          <a:srcRect l="73134" t="6314" r="5356" b="78650"/>
          <a:stretch/>
        </p:blipFill>
        <p:spPr bwMode="auto">
          <a:xfrm>
            <a:off x="5196159" y="1770809"/>
            <a:ext cx="1454299" cy="707527"/>
          </a:xfrm>
          <a:prstGeom prst="rect">
            <a:avLst/>
          </a:prstGeom>
          <a:noFill/>
          <a:ln w="9525">
            <a:noFill/>
            <a:miter lim="800000"/>
            <a:headEnd/>
            <a:tailEnd/>
          </a:ln>
          <a:effectLst/>
        </p:spPr>
      </p:pic>
      <p:pic>
        <p:nvPicPr>
          <p:cNvPr id="16" name="Picture 2">
            <a:extLst>
              <a:ext uri="{FF2B5EF4-FFF2-40B4-BE49-F238E27FC236}">
                <a16:creationId xmlns:a16="http://schemas.microsoft.com/office/drawing/2014/main" id="{13C6D1ED-D0D4-4E25-A4F3-0819BE264504}"/>
              </a:ext>
            </a:extLst>
          </p:cNvPr>
          <p:cNvPicPr>
            <a:picLocks noChangeAspect="1" noChangeArrowheads="1"/>
          </p:cNvPicPr>
          <p:nvPr/>
        </p:nvPicPr>
        <p:blipFill>
          <a:blip r:embed="rId4"/>
          <a:srcRect/>
          <a:stretch>
            <a:fillRect/>
          </a:stretch>
        </p:blipFill>
        <p:spPr bwMode="auto">
          <a:xfrm>
            <a:off x="4300960" y="3643657"/>
            <a:ext cx="4467500" cy="3143320"/>
          </a:xfrm>
          <a:prstGeom prst="rect">
            <a:avLst/>
          </a:prstGeom>
          <a:noFill/>
          <a:ln w="9525">
            <a:noFill/>
            <a:miter lim="800000"/>
            <a:headEnd/>
            <a:tailEnd/>
          </a:ln>
          <a:effectLst/>
        </p:spPr>
      </p:pic>
      <p:sp>
        <p:nvSpPr>
          <p:cNvPr id="6" name="Rechteck 5"/>
          <p:cNvSpPr/>
          <p:nvPr/>
        </p:nvSpPr>
        <p:spPr>
          <a:xfrm>
            <a:off x="343891" y="4475185"/>
            <a:ext cx="5748201" cy="1938992"/>
          </a:xfrm>
          <a:prstGeom prst="rect">
            <a:avLst/>
          </a:prstGeom>
        </p:spPr>
        <p:txBody>
          <a:bodyPr wrap="square">
            <a:spAutoFit/>
          </a:bodyPr>
          <a:lstStyle/>
          <a:p>
            <a:pPr>
              <a:buNone/>
            </a:pPr>
            <a:r>
              <a:rPr lang="en-US" sz="2400" dirty="0" err="1"/>
              <a:t>E</a:t>
            </a:r>
            <a:r>
              <a:rPr lang="en-US" sz="2400" baseline="-25000" dirty="0" err="1"/>
              <a:t>rayleigh</a:t>
            </a:r>
            <a:r>
              <a:rPr lang="en-US" sz="2400" dirty="0"/>
              <a:t>=</a:t>
            </a:r>
            <a:r>
              <a:rPr lang="en-US" sz="2400" dirty="0" err="1"/>
              <a:t>hv</a:t>
            </a:r>
            <a:endParaRPr lang="en-US" sz="2400" dirty="0"/>
          </a:p>
          <a:p>
            <a:endParaRPr lang="en-US" sz="2400" dirty="0"/>
          </a:p>
          <a:p>
            <a:pPr>
              <a:buNone/>
            </a:pPr>
            <a:r>
              <a:rPr lang="en-US" sz="2400" dirty="0" err="1"/>
              <a:t>E</a:t>
            </a:r>
            <a:r>
              <a:rPr lang="en-US" sz="2400" baseline="-25000" dirty="0" err="1"/>
              <a:t>stokes</a:t>
            </a:r>
            <a:r>
              <a:rPr lang="en-US" sz="2400" dirty="0"/>
              <a:t>=</a:t>
            </a:r>
            <a:r>
              <a:rPr lang="en-US" sz="2400" dirty="0" err="1"/>
              <a:t>hv</a:t>
            </a:r>
            <a:r>
              <a:rPr lang="en-US" sz="2400" dirty="0"/>
              <a:t>-</a:t>
            </a:r>
            <a:r>
              <a:rPr lang="sv-SE" sz="2400" dirty="0"/>
              <a:t>hw</a:t>
            </a:r>
            <a:endParaRPr lang="en-US" sz="2400" dirty="0"/>
          </a:p>
          <a:p>
            <a:endParaRPr lang="en-US" sz="2400" dirty="0"/>
          </a:p>
          <a:p>
            <a:pPr>
              <a:buNone/>
            </a:pPr>
            <a:r>
              <a:rPr lang="en-US" sz="2400" dirty="0" err="1"/>
              <a:t>E</a:t>
            </a:r>
            <a:r>
              <a:rPr lang="en-US" sz="2400" baseline="-25000" dirty="0" err="1"/>
              <a:t>antistokes</a:t>
            </a:r>
            <a:r>
              <a:rPr lang="en-US" sz="2400" dirty="0"/>
              <a:t>=</a:t>
            </a:r>
            <a:r>
              <a:rPr lang="en-US" sz="2400" dirty="0" err="1"/>
              <a:t>hv</a:t>
            </a:r>
            <a:r>
              <a:rPr lang="en-US" sz="2400" dirty="0"/>
              <a:t>+</a:t>
            </a:r>
            <a:r>
              <a:rPr lang="sv-SE" sz="2400" dirty="0"/>
              <a:t>hw</a:t>
            </a:r>
            <a:endParaRPr lang="en-US" sz="2400" dirty="0"/>
          </a:p>
        </p:txBody>
      </p:sp>
      <p:cxnSp>
        <p:nvCxnSpPr>
          <p:cNvPr id="14" name="Gerade Verbindung mit Pfeil 13"/>
          <p:cNvCxnSpPr/>
          <p:nvPr/>
        </p:nvCxnSpPr>
        <p:spPr>
          <a:xfrm>
            <a:off x="3201583" y="2206976"/>
            <a:ext cx="2071702"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flipV="1">
            <a:off x="6487731" y="1564034"/>
            <a:ext cx="2214578" cy="500066"/>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3915963" y="1778348"/>
            <a:ext cx="406843" cy="369332"/>
          </a:xfrm>
          <a:prstGeom prst="rect">
            <a:avLst/>
          </a:prstGeom>
          <a:noFill/>
        </p:spPr>
        <p:txBody>
          <a:bodyPr wrap="none" rtlCol="0">
            <a:spAutoFit/>
          </a:bodyPr>
          <a:lstStyle/>
          <a:p>
            <a:r>
              <a:rPr lang="sv-SE" dirty="0"/>
              <a:t>hv</a:t>
            </a:r>
            <a:endParaRPr lang="de-DE" dirty="0"/>
          </a:p>
        </p:txBody>
      </p:sp>
      <p:sp>
        <p:nvSpPr>
          <p:cNvPr id="19" name="Textfeld 18"/>
          <p:cNvSpPr txBox="1"/>
          <p:nvPr/>
        </p:nvSpPr>
        <p:spPr>
          <a:xfrm rot="20840173">
            <a:off x="7130673" y="1421158"/>
            <a:ext cx="788999" cy="369332"/>
          </a:xfrm>
          <a:prstGeom prst="rect">
            <a:avLst/>
          </a:prstGeom>
          <a:noFill/>
        </p:spPr>
        <p:txBody>
          <a:bodyPr wrap="none" rtlCol="0">
            <a:spAutoFit/>
          </a:bodyPr>
          <a:lstStyle/>
          <a:p>
            <a:r>
              <a:rPr lang="sv-SE" dirty="0"/>
              <a:t>hv-hw</a:t>
            </a:r>
            <a:endParaRPr lang="de-DE" dirty="0"/>
          </a:p>
        </p:txBody>
      </p:sp>
      <p:sp>
        <p:nvSpPr>
          <p:cNvPr id="17" name="Titel 1">
            <a:extLst>
              <a:ext uri="{FF2B5EF4-FFF2-40B4-BE49-F238E27FC236}">
                <a16:creationId xmlns:a16="http://schemas.microsoft.com/office/drawing/2014/main" id="{E9AFF226-73E1-44BD-AF80-32F1A4567E2F}"/>
              </a:ext>
            </a:extLst>
          </p:cNvPr>
          <p:cNvSpPr>
            <a:spLocks noGrp="1"/>
          </p:cNvSpPr>
          <p:nvPr>
            <p:ph type="title"/>
          </p:nvPr>
        </p:nvSpPr>
        <p:spPr>
          <a:xfrm>
            <a:off x="405199" y="5211"/>
            <a:ext cx="8229600" cy="1143000"/>
          </a:xfrm>
        </p:spPr>
        <p:txBody>
          <a:bodyPr/>
          <a:lstStyle/>
          <a:p>
            <a:r>
              <a:rPr lang="sv-SE" dirty="0"/>
              <a:t>Raman </a:t>
            </a:r>
            <a:endParaRPr lang="de-DE" dirty="0"/>
          </a:p>
        </p:txBody>
      </p:sp>
      <p:sp>
        <p:nvSpPr>
          <p:cNvPr id="4" name="Ellipse 3">
            <a:extLst>
              <a:ext uri="{FF2B5EF4-FFF2-40B4-BE49-F238E27FC236}">
                <a16:creationId xmlns:a16="http://schemas.microsoft.com/office/drawing/2014/main" id="{72E72944-C3AE-4CBB-9CD2-ABB7267D6293}"/>
              </a:ext>
            </a:extLst>
          </p:cNvPr>
          <p:cNvSpPr/>
          <p:nvPr/>
        </p:nvSpPr>
        <p:spPr>
          <a:xfrm>
            <a:off x="5817557" y="2139675"/>
            <a:ext cx="182880" cy="182880"/>
          </a:xfrm>
          <a:prstGeom prst="ellips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feld 20">
            <a:extLst>
              <a:ext uri="{FF2B5EF4-FFF2-40B4-BE49-F238E27FC236}">
                <a16:creationId xmlns:a16="http://schemas.microsoft.com/office/drawing/2014/main" id="{81B0EF7B-2490-4E0A-AAEE-7584BF5A369D}"/>
              </a:ext>
            </a:extLst>
          </p:cNvPr>
          <p:cNvSpPr txBox="1"/>
          <p:nvPr/>
        </p:nvSpPr>
        <p:spPr>
          <a:xfrm>
            <a:off x="5749391" y="1802829"/>
            <a:ext cx="300082" cy="369332"/>
          </a:xfrm>
          <a:prstGeom prst="rect">
            <a:avLst/>
          </a:prstGeom>
          <a:noFill/>
        </p:spPr>
        <p:txBody>
          <a:bodyPr wrap="none" rtlCol="0">
            <a:spAutoFit/>
          </a:bodyPr>
          <a:lstStyle/>
          <a:p>
            <a:r>
              <a:rPr lang="en-GB" b="1" dirty="0">
                <a:solidFill>
                  <a:srgbClr val="FF0000"/>
                </a:solidFill>
              </a:rPr>
              <a:t>+</a:t>
            </a:r>
            <a:endParaRPr lang="en-US" b="1" dirty="0">
              <a:solidFill>
                <a:srgbClr val="FF0000"/>
              </a:solidFill>
            </a:endParaRPr>
          </a:p>
        </p:txBody>
      </p:sp>
      <p:sp>
        <p:nvSpPr>
          <p:cNvPr id="22" name="Textfeld 21">
            <a:extLst>
              <a:ext uri="{FF2B5EF4-FFF2-40B4-BE49-F238E27FC236}">
                <a16:creationId xmlns:a16="http://schemas.microsoft.com/office/drawing/2014/main" id="{8F7DEA84-A356-4E71-85C7-7C543C0CE064}"/>
              </a:ext>
            </a:extLst>
          </p:cNvPr>
          <p:cNvSpPr txBox="1"/>
          <p:nvPr/>
        </p:nvSpPr>
        <p:spPr>
          <a:xfrm>
            <a:off x="5321385" y="2278590"/>
            <a:ext cx="255198" cy="369332"/>
          </a:xfrm>
          <a:prstGeom prst="rect">
            <a:avLst/>
          </a:prstGeom>
          <a:noFill/>
        </p:spPr>
        <p:txBody>
          <a:bodyPr wrap="none" rtlCol="0">
            <a:spAutoFit/>
          </a:bodyPr>
          <a:lstStyle/>
          <a:p>
            <a:r>
              <a:rPr lang="en-GB" b="1" dirty="0">
                <a:solidFill>
                  <a:schemeClr val="accent1"/>
                </a:solidFill>
              </a:rPr>
              <a:t>-</a:t>
            </a:r>
            <a:endParaRPr lang="en-US" b="1" dirty="0">
              <a:solidFill>
                <a:schemeClr val="accent1"/>
              </a:solidFill>
            </a:endParaRPr>
          </a:p>
        </p:txBody>
      </p:sp>
      <p:sp>
        <p:nvSpPr>
          <p:cNvPr id="23" name="Textfeld 22">
            <a:extLst>
              <a:ext uri="{FF2B5EF4-FFF2-40B4-BE49-F238E27FC236}">
                <a16:creationId xmlns:a16="http://schemas.microsoft.com/office/drawing/2014/main" id="{8D23CFB8-8EE4-45A3-A74C-412D332B26C2}"/>
              </a:ext>
            </a:extLst>
          </p:cNvPr>
          <p:cNvSpPr txBox="1"/>
          <p:nvPr/>
        </p:nvSpPr>
        <p:spPr>
          <a:xfrm>
            <a:off x="6191084" y="2312593"/>
            <a:ext cx="255198" cy="369332"/>
          </a:xfrm>
          <a:prstGeom prst="rect">
            <a:avLst/>
          </a:prstGeom>
          <a:noFill/>
        </p:spPr>
        <p:txBody>
          <a:bodyPr wrap="none" rtlCol="0">
            <a:spAutoFit/>
          </a:bodyPr>
          <a:lstStyle/>
          <a:p>
            <a:r>
              <a:rPr lang="en-GB" b="1" dirty="0">
                <a:solidFill>
                  <a:schemeClr val="accent1"/>
                </a:solidFill>
              </a:rPr>
              <a:t>-</a:t>
            </a:r>
            <a:endParaRPr lang="en-US" b="1" dirty="0">
              <a:solidFill>
                <a:schemeClr val="accent1"/>
              </a:solidFill>
            </a:endParaRPr>
          </a:p>
        </p:txBody>
      </p:sp>
      <p:sp>
        <p:nvSpPr>
          <p:cNvPr id="24" name="Rechteck 23">
            <a:extLst>
              <a:ext uri="{FF2B5EF4-FFF2-40B4-BE49-F238E27FC236}">
                <a16:creationId xmlns:a16="http://schemas.microsoft.com/office/drawing/2014/main" id="{D94C41E6-1C8F-491E-B592-F60B6C1E56A5}"/>
              </a:ext>
            </a:extLst>
          </p:cNvPr>
          <p:cNvSpPr/>
          <p:nvPr/>
        </p:nvSpPr>
        <p:spPr>
          <a:xfrm>
            <a:off x="107504" y="116632"/>
            <a:ext cx="8928992" cy="6624736"/>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1997</Words>
  <Application>Microsoft Office PowerPoint</Application>
  <PresentationFormat>On-screen Show (4:3)</PresentationFormat>
  <Paragraphs>273</Paragraphs>
  <Slides>26</Slides>
  <Notes>15</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Larissa-Design</vt:lpstr>
      <vt:lpstr>Which wine is better?</vt:lpstr>
      <vt:lpstr>Which wine is better?</vt:lpstr>
      <vt:lpstr>1. What determines the quality of wine?</vt:lpstr>
      <vt:lpstr>What does wine consist of? </vt:lpstr>
      <vt:lpstr>What does wine consist of? </vt:lpstr>
      <vt:lpstr>2. Which spectroscopic methods to use </vt:lpstr>
      <vt:lpstr>Interaction possibilities</vt:lpstr>
      <vt:lpstr>Infrared Spectroscopy</vt:lpstr>
      <vt:lpstr>Raman </vt:lpstr>
      <vt:lpstr>IR    vs.   Raman</vt:lpstr>
      <vt:lpstr>Interaction possibilities</vt:lpstr>
      <vt:lpstr>UV-Vis</vt:lpstr>
      <vt:lpstr>Interaction possibilities</vt:lpstr>
      <vt:lpstr>Interaction possibilities</vt:lpstr>
      <vt:lpstr>XRF</vt:lpstr>
      <vt:lpstr>XRF/XES</vt:lpstr>
      <vt:lpstr>XRF</vt:lpstr>
      <vt:lpstr>XRF</vt:lpstr>
      <vt:lpstr>XRF</vt:lpstr>
      <vt:lpstr>XRF/XES</vt:lpstr>
      <vt:lpstr>Interaction possibilities</vt:lpstr>
      <vt:lpstr>3. Analyze the spectra  4. Make a report about the wine</vt:lpstr>
      <vt:lpstr>Which wine is better?</vt:lpstr>
      <vt:lpstr>Asses and compare the quality of wine A and B:  Is the wine contaminated? Is there methanol in the wine? Or heavy metal traces? Is it safe to drink?  What determines the colour of wine? And what can the colour tell us?  Which wine is more sour?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Spectroscopy</dc:title>
  <dc:creator>Klara</dc:creator>
  <cp:lastModifiedBy>Klara Suchan</cp:lastModifiedBy>
  <cp:revision>23</cp:revision>
  <dcterms:created xsi:type="dcterms:W3CDTF">2021-02-25T09:23:50Z</dcterms:created>
  <dcterms:modified xsi:type="dcterms:W3CDTF">2023-02-16T08:50:31Z</dcterms:modified>
</cp:coreProperties>
</file>